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713" r:id="rId4"/>
    <p:sldId id="778" r:id="rId5"/>
    <p:sldId id="795" r:id="rId6"/>
    <p:sldId id="797" r:id="rId7"/>
    <p:sldId id="784" r:id="rId8"/>
    <p:sldId id="785" r:id="rId9"/>
    <p:sldId id="79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02A2F868-3F49-4E33-A8A1-B7BFFB2A0263}">
          <p14:sldIdLst>
            <p14:sldId id="713"/>
            <p14:sldId id="778"/>
            <p14:sldId id="795"/>
            <p14:sldId id="797"/>
            <p14:sldId id="784"/>
            <p14:sldId id="785"/>
            <p14:sldId id="799"/>
          </p14:sldIdLst>
        </p14:section>
        <p14:section name="Untitled Section" id="{0F0686B0-4C91-4E9C-8370-EDEC1B97DA01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FF9933"/>
    <a:srgbClr val="008000"/>
    <a:srgbClr val="FFE285"/>
    <a:srgbClr val="B1BDD8"/>
    <a:srgbClr val="9CB3FC"/>
    <a:srgbClr val="99CCFF"/>
    <a:srgbClr val="2D73FF"/>
    <a:srgbClr val="FFF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0" autoAdjust="0"/>
  </p:normalViewPr>
  <p:slideViewPr>
    <p:cSldViewPr snapToGrid="0">
      <p:cViewPr>
        <p:scale>
          <a:sx n="59" d="100"/>
          <a:sy n="59" d="100"/>
        </p:scale>
        <p:origin x="-1208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2431" tIns="46215" rIns="92431" bIns="46215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wrap="square" lIns="92431" tIns="46215" rIns="92431" bIns="462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D59F47-748A-4E4F-9930-83FC4542B2C4}" type="datetime1">
              <a:rPr lang="en-US"/>
              <a:pPr>
                <a:defRPr/>
              </a:pPr>
              <a:t>4/22/14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2431" tIns="46215" rIns="92431" bIns="46215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wrap="square" lIns="92431" tIns="46215" rIns="92431" bIns="462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91848C-440A-3A4E-8527-2075A4347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810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1" tIns="46215" rIns="92431" bIns="462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73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1" tIns="46215" rIns="92431" bIns="462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5" y="4416500"/>
            <a:ext cx="5607691" cy="418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1" tIns="46215" rIns="92431" bIns="46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1" tIns="46215" rIns="92431" bIns="462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73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1" tIns="46215" rIns="92431" bIns="462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32CB2C-5B15-554C-A9CC-DFDC42624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183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447800"/>
            <a:ext cx="1905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800"/>
            <a:ext cx="1905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1455738"/>
            <a:ext cx="20574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447800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0"/>
            <a:ext cx="601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stsealcs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52400" y="296863"/>
            <a:ext cx="10668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400800"/>
            <a:ext cx="3505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fld id="{46D36AB4-C225-AC46-91A5-D035A915D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58100" y="6521450"/>
            <a:ext cx="8763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452B5397-E180-4544-B6B8-F8672FCB2AA8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66800" y="216835"/>
            <a:ext cx="7467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2971800" y="6537325"/>
            <a:ext cx="3276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17488"/>
            <a:ext cx="624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81300" y="6537325"/>
            <a:ext cx="3276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 i="1">
                <a:solidFill>
                  <a:schemeClr val="accent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pic>
        <p:nvPicPr>
          <p:cNvPr id="2" name="Picture 7" descr="logo_DHCS_v%5b1%5d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04800"/>
            <a:ext cx="533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9"/>
          <p:cNvSpPr>
            <a:spLocks noChangeShapeType="1"/>
          </p:cNvSpPr>
          <p:nvPr userDrawn="1"/>
        </p:nvSpPr>
        <p:spPr bwMode="auto">
          <a:xfrm>
            <a:off x="381000" y="914400"/>
            <a:ext cx="822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228600" y="6553200"/>
            <a:ext cx="838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calduals.org" TargetMode="External"/><Relationship Id="rId3" Type="http://schemas.openxmlformats.org/officeDocument/2006/relationships/hyperlink" Target="http://www.caldual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0" y="2658460"/>
            <a:ext cx="9144000" cy="339398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>
                <a:ea typeface="ＭＳ Ｐゴシック" charset="-128"/>
              </a:rPr>
              <a:t/>
            </a:r>
            <a:br>
              <a:rPr lang="en-US" sz="3200" dirty="0">
                <a:ea typeface="ＭＳ Ｐゴシック" charset="-128"/>
              </a:rPr>
            </a:br>
            <a:r>
              <a:rPr lang="en-US" sz="4400" dirty="0" smtClean="0">
                <a:ea typeface="ＭＳ Ｐゴシック" charset="-128"/>
              </a:rPr>
              <a:t>Stakeholder Update on the Coordinated Care Initiative</a:t>
            </a:r>
            <a:br>
              <a:rPr lang="en-US" sz="4400" dirty="0" smtClean="0">
                <a:ea typeface="ＭＳ Ｐゴシック" charset="-128"/>
              </a:rPr>
            </a:br>
            <a:r>
              <a:rPr lang="en-US" sz="4400" dirty="0" smtClean="0">
                <a:ea typeface="ＭＳ Ｐゴシック" charset="-128"/>
              </a:rPr>
              <a:t/>
            </a:r>
            <a:br>
              <a:rPr lang="en-US" sz="4400" dirty="0" smtClean="0">
                <a:ea typeface="ＭＳ Ｐゴシック" charset="-128"/>
              </a:rPr>
            </a:br>
            <a:r>
              <a:rPr lang="en-US" sz="2800" dirty="0" smtClean="0">
                <a:ea typeface="ＭＳ Ｐゴシック" charset="-128"/>
              </a:rPr>
              <a:t>April 23, 2014</a:t>
            </a:r>
            <a:br>
              <a:rPr lang="en-US" sz="2800" dirty="0" smtClean="0">
                <a:ea typeface="ＭＳ Ｐゴシック" charset="-128"/>
              </a:rPr>
            </a:br>
            <a:r>
              <a:rPr lang="en-US" sz="2800" dirty="0" smtClean="0">
                <a:ea typeface="ＭＳ Ｐゴシック" charset="-128"/>
              </a:rPr>
              <a:t>Margaret Tatar</a:t>
            </a:r>
            <a:br>
              <a:rPr lang="en-US" sz="2800" dirty="0" smtClean="0">
                <a:ea typeface="ＭＳ Ｐゴシック" charset="-128"/>
              </a:rPr>
            </a:br>
            <a:r>
              <a:rPr lang="en-US" sz="2800" dirty="0" smtClean="0">
                <a:ea typeface="ＭＳ Ｐゴシック" charset="-128"/>
              </a:rPr>
              <a:t>Department of Health Care Services (DHCS)</a:t>
            </a:r>
            <a:endParaRPr lang="en-US" sz="2800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29520"/>
            <a:ext cx="8229600" cy="480060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cs typeface="Trebuchet MS"/>
              </a:rPr>
              <a:t>Cal </a:t>
            </a:r>
            <a:r>
              <a:rPr lang="en-US" sz="2800" dirty="0" err="1" smtClean="0">
                <a:solidFill>
                  <a:srgbClr val="000000"/>
                </a:solidFill>
                <a:cs typeface="Trebuchet MS"/>
              </a:rPr>
              <a:t>MediConnect</a:t>
            </a:r>
            <a:r>
              <a:rPr lang="en-US" sz="2800" dirty="0" smtClean="0">
                <a:solidFill>
                  <a:srgbClr val="000000"/>
                </a:solidFill>
                <a:cs typeface="Trebuchet MS"/>
              </a:rPr>
              <a:t> Enrollment Data</a:t>
            </a:r>
            <a:endParaRPr lang="en-US" sz="2800" dirty="0">
              <a:solidFill>
                <a:srgbClr val="000000"/>
              </a:solidFill>
              <a:cs typeface="Trebuchet MS"/>
            </a:endParaRPr>
          </a:p>
          <a:p>
            <a:pPr>
              <a:spcAft>
                <a:spcPts val="1200"/>
              </a:spcAft>
            </a:pPr>
            <a:endParaRPr lang="en-US" sz="2800" dirty="0" smtClean="0">
              <a:solidFill>
                <a:srgbClr val="000000"/>
              </a:solidFill>
              <a:cs typeface="Trebuchet MS"/>
            </a:endParaRP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cs typeface="Trebuchet MS"/>
              </a:rPr>
              <a:t>Enrollment Materials – new policy for Cal </a:t>
            </a:r>
            <a:r>
              <a:rPr lang="en-US" sz="2800" dirty="0" err="1" smtClean="0">
                <a:solidFill>
                  <a:srgbClr val="000000"/>
                </a:solidFill>
                <a:cs typeface="Trebuchet MS"/>
              </a:rPr>
              <a:t>MediConnect</a:t>
            </a:r>
            <a:r>
              <a:rPr lang="en-US" sz="2800" dirty="0" smtClean="0">
                <a:solidFill>
                  <a:srgbClr val="000000"/>
                </a:solidFill>
                <a:cs typeface="Trebuchet MS"/>
              </a:rPr>
              <a:t> alternative formats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Webinar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How to Access Enrollment Data</a:t>
            </a:r>
            <a:endParaRPr lang="en-US" sz="3000" dirty="0"/>
          </a:p>
        </p:txBody>
      </p:sp>
      <p:pic>
        <p:nvPicPr>
          <p:cNvPr id="6" name="Picture 5" descr="Screen Shot 2014-04-22 at 9.58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22" y="1104237"/>
            <a:ext cx="7739731" cy="521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3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Data March: Page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pic>
        <p:nvPicPr>
          <p:cNvPr id="7" name="Picture 6" descr="Screen Shot 2014-04-22 at 9.53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58" y="1019194"/>
            <a:ext cx="7010026" cy="542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3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Data </a:t>
            </a:r>
            <a:r>
              <a:rPr lang="en-US" dirty="0" smtClean="0"/>
              <a:t>March: Page 2</a:t>
            </a:r>
            <a:endParaRPr lang="en-US" dirty="0"/>
          </a:p>
        </p:txBody>
      </p:sp>
      <p:pic>
        <p:nvPicPr>
          <p:cNvPr id="6" name="Picture 5" descr="Screen Shot 2014-04-22 at 9.54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01" y="980160"/>
            <a:ext cx="7160768" cy="551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6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39280"/>
            <a:ext cx="8229600" cy="513174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Medi</a:t>
            </a:r>
            <a:r>
              <a:rPr lang="en-US" dirty="0"/>
              <a:t>-Cal and Cal </a:t>
            </a:r>
            <a:r>
              <a:rPr lang="en-US" dirty="0" err="1"/>
              <a:t>MediConnect</a:t>
            </a:r>
            <a:r>
              <a:rPr lang="en-US" dirty="0"/>
              <a:t> materials available </a:t>
            </a:r>
            <a:r>
              <a:rPr lang="en-US" b="1" u="sng" dirty="0"/>
              <a:t>on demand</a:t>
            </a:r>
            <a:r>
              <a:rPr lang="en-US" dirty="0"/>
              <a:t> in Braille, audio &amp; large </a:t>
            </a:r>
            <a:r>
              <a:rPr lang="en-US" dirty="0" smtClean="0"/>
              <a:t>print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Moving forward, streamlined for Cal </a:t>
            </a:r>
            <a:r>
              <a:rPr lang="en-US" dirty="0" err="1"/>
              <a:t>MediConnect</a:t>
            </a:r>
            <a:r>
              <a:rPr lang="en-US" dirty="0"/>
              <a:t> enrollment notices</a:t>
            </a:r>
          </a:p>
          <a:p>
            <a:pPr lvl="1"/>
            <a:r>
              <a:rPr lang="en-US" dirty="0"/>
              <a:t>90/60/30 day notices</a:t>
            </a:r>
          </a:p>
          <a:p>
            <a:pPr lvl="1"/>
            <a:r>
              <a:rPr lang="en-US" dirty="0"/>
              <a:t>Guidebook</a:t>
            </a:r>
          </a:p>
          <a:p>
            <a:pPr lvl="1"/>
            <a:r>
              <a:rPr lang="en-US" dirty="0"/>
              <a:t>Choice </a:t>
            </a:r>
            <a:r>
              <a:rPr lang="en-US" dirty="0" smtClean="0"/>
              <a:t>book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Other notices remain on demand as we assess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Notices in Alternative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7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64152"/>
            <a:ext cx="8229600" cy="49548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hlinkClick r:id="rId2"/>
              </a:rPr>
              <a:t>info@calduals.org</a:t>
            </a:r>
            <a:r>
              <a:rPr lang="en-US" sz="2400" dirty="0" smtClean="0"/>
              <a:t> </a:t>
            </a:r>
          </a:p>
          <a:p>
            <a:pPr>
              <a:lnSpc>
                <a:spcPct val="120000"/>
              </a:lnSpc>
            </a:pPr>
            <a:endParaRPr lang="en-US" sz="2400" dirty="0" smtClean="0">
              <a:solidFill>
                <a:srgbClr val="000000"/>
              </a:solidFill>
              <a:hlinkClick r:id="rId3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www.calduals.org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889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9FCD057E1B7441A46023CE76A0380F" ma:contentTypeVersion="0" ma:contentTypeDescription="Create a new document." ma:contentTypeScope="" ma:versionID="ce5cc62836f2270641f80f1fc20c67a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D9F224-08CA-4A17-9972-0C1313EBD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0CBC14F-C2FE-4FCD-B278-56AA454711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Macintosh PowerPoint</Application>
  <PresentationFormat>On-screen Show (4:3)</PresentationFormat>
  <Paragraphs>23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 Stakeholder Update on the Coordinated Care Initiative  April 23, 2014 Margaret Tatar Department of Health Care Services (DHCS)</vt:lpstr>
      <vt:lpstr>Today’s Webinar</vt:lpstr>
      <vt:lpstr>How to Access Enrollment Data</vt:lpstr>
      <vt:lpstr>Enrollment Data March: Page 1</vt:lpstr>
      <vt:lpstr>Enrollment Data March: Page 2</vt:lpstr>
      <vt:lpstr>Notices in Alternative Formats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2013-10-03T04:37:31Z</cp:lastPrinted>
  <dcterms:created xsi:type="dcterms:W3CDTF">2014-01-15T05:44:54Z</dcterms:created>
  <dcterms:modified xsi:type="dcterms:W3CDTF">2014-04-23T01:40:57Z</dcterms:modified>
</cp:coreProperties>
</file>