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56" r:id="rId2"/>
    <p:sldId id="348" r:id="rId3"/>
    <p:sldId id="334" r:id="rId4"/>
    <p:sldId id="309" r:id="rId5"/>
    <p:sldId id="341" r:id="rId6"/>
    <p:sldId id="337" r:id="rId7"/>
    <p:sldId id="356" r:id="rId8"/>
    <p:sldId id="324" r:id="rId9"/>
    <p:sldId id="360" r:id="rId10"/>
    <p:sldId id="359" r:id="rId11"/>
    <p:sldId id="357" r:id="rId12"/>
    <p:sldId id="362" r:id="rId13"/>
    <p:sldId id="358" r:id="rId14"/>
    <p:sldId id="323" r:id="rId15"/>
    <p:sldId id="340" r:id="rId16"/>
    <p:sldId id="328" r:id="rId17"/>
    <p:sldId id="346" r:id="rId18"/>
    <p:sldId id="349" r:id="rId19"/>
    <p:sldId id="350" r:id="rId20"/>
    <p:sldId id="351" r:id="rId21"/>
    <p:sldId id="355" r:id="rId22"/>
    <p:sldId id="361" r:id="rId23"/>
    <p:sldId id="347" r:id="rId24"/>
    <p:sldId id="308" r:id="rId25"/>
    <p:sldId id="338" r:id="rId26"/>
    <p:sldId id="268" r:id="rId27"/>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BC5"/>
    <a:srgbClr val="A148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67" autoAdjust="0"/>
    <p:restoredTop sz="65613" autoAdjust="0"/>
  </p:normalViewPr>
  <p:slideViewPr>
    <p:cSldViewPr snapToGrid="0" snapToObjects="1">
      <p:cViewPr>
        <p:scale>
          <a:sx n="51" d="100"/>
          <a:sy n="51" d="100"/>
        </p:scale>
        <p:origin x="-2562" y="-582"/>
      </p:cViewPr>
      <p:guideLst>
        <p:guide orient="horz" pos="2160"/>
        <p:guide pos="2880"/>
      </p:guideLst>
    </p:cSldViewPr>
  </p:slideViewPr>
  <p:outlineViewPr>
    <p:cViewPr>
      <p:scale>
        <a:sx n="33" d="100"/>
        <a:sy n="33" d="100"/>
      </p:scale>
      <p:origin x="0" y="65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83736-5901-1440-9825-F6D0BA7C15E6}" type="doc">
      <dgm:prSet loTypeId="urn:microsoft.com/office/officeart/2005/8/layout/vList2" loCatId="" qsTypeId="urn:microsoft.com/office/officeart/2005/8/quickstyle/simple1" qsCatId="simple" csTypeId="urn:microsoft.com/office/officeart/2005/8/colors/accent4_2" csCatId="accent4" phldr="1"/>
      <dgm:spPr/>
      <dgm:t>
        <a:bodyPr/>
        <a:lstStyle/>
        <a:p>
          <a:endParaRPr lang="en-US"/>
        </a:p>
      </dgm:t>
    </dgm:pt>
    <dgm:pt modelId="{DD96F597-9A25-E94F-9B5A-E58267CCBFAE}">
      <dgm:prSet/>
      <dgm:spPr/>
      <dgm:t>
        <a:bodyPr/>
        <a:lstStyle/>
        <a:p>
          <a:pPr algn="ctr" defTabSz="914400">
            <a:buNone/>
          </a:pPr>
          <a:r>
            <a:rPr lang="en-US" sz="1800" b="0" i="0" dirty="0">
              <a:latin typeface="Trebuchet MS"/>
              <a:ea typeface="+mn-ea"/>
              <a:cs typeface="Trebuchet MS"/>
            </a:rPr>
            <a:t>Los </a:t>
          </a:r>
          <a:r>
            <a:rPr lang="en-US" sz="1800" b="0" i="0" dirty="0" err="1" smtClean="0">
              <a:latin typeface="Trebuchet MS"/>
              <a:ea typeface="+mn-ea"/>
            </a:rPr>
            <a:t>Á</a:t>
          </a:r>
          <a:r>
            <a:rPr lang="en-US" sz="1800" b="0" i="0" dirty="0" err="1" smtClean="0">
              <a:latin typeface="Trebuchet MS"/>
              <a:ea typeface="+mn-ea"/>
              <a:cs typeface="Trebuchet MS"/>
            </a:rPr>
            <a:t>ngeles</a:t>
          </a:r>
          <a:r>
            <a:rPr lang="en-US" sz="1800" b="0" i="0" dirty="0" smtClean="0">
              <a:latin typeface="Trebuchet MS"/>
              <a:ea typeface="+mn-ea"/>
              <a:cs typeface="Trebuchet MS"/>
            </a:rPr>
            <a:t> </a:t>
          </a:r>
          <a:endParaRPr lang="en-US" sz="1800" b="0" i="0" dirty="0">
            <a:latin typeface="Trebuchet MS"/>
            <a:ea typeface="+mn-ea"/>
            <a:cs typeface="Trebuchet MS"/>
          </a:endParaRPr>
        </a:p>
      </dgm:t>
    </dgm:pt>
    <dgm:pt modelId="{DE0643A5-BC53-C442-8CDD-D975900DB3E2}" type="parTrans" cxnId="{C151D8A1-5D73-534F-8D93-153331B474BE}">
      <dgm:prSet/>
      <dgm:spPr/>
      <dgm:t>
        <a:bodyPr/>
        <a:lstStyle/>
        <a:p>
          <a:endParaRPr lang="en-US">
            <a:latin typeface="Arial"/>
            <a:cs typeface="Arial"/>
          </a:endParaRPr>
        </a:p>
      </dgm:t>
    </dgm:pt>
    <dgm:pt modelId="{502FD121-6D7C-1847-BBF5-1D885D1CE0AA}" type="sibTrans" cxnId="{C151D8A1-5D73-534F-8D93-153331B474BE}">
      <dgm:prSet/>
      <dgm:spPr/>
      <dgm:t>
        <a:bodyPr/>
        <a:lstStyle/>
        <a:p>
          <a:endParaRPr lang="en-US">
            <a:latin typeface="Arial"/>
            <a:cs typeface="Arial"/>
          </a:endParaRPr>
        </a:p>
      </dgm:t>
    </dgm:pt>
    <dgm:pt modelId="{6D42CE21-F34F-FF4D-9BC8-B28E91D9E3C0}">
      <dgm:prSet/>
      <dgm:spPr/>
      <dgm:t>
        <a:bodyPr/>
        <a:lstStyle/>
        <a:p>
          <a:pPr algn="l" defTabSz="914400">
            <a:buNone/>
          </a:pPr>
          <a:r>
            <a:rPr lang="en-US" sz="1800" b="0" i="0" dirty="0" smtClean="0">
              <a:latin typeface="Trebuchet MS"/>
              <a:ea typeface="+mn-ea"/>
              <a:cs typeface="Trebuchet MS"/>
            </a:rPr>
            <a:t> Care 1st </a:t>
          </a:r>
          <a:r>
            <a:rPr lang="en-US" sz="1800" b="0" i="0" dirty="0">
              <a:latin typeface="Trebuchet MS"/>
              <a:ea typeface="+mn-ea"/>
              <a:cs typeface="Trebuchet MS"/>
            </a:rPr>
            <a:t>Cal </a:t>
          </a:r>
          <a:r>
            <a:rPr lang="en-US" sz="1800" b="0" i="0" dirty="0" err="1">
              <a:latin typeface="Trebuchet MS"/>
              <a:ea typeface="+mn-ea"/>
              <a:cs typeface="Trebuchet MS"/>
            </a:rPr>
            <a:t>MediConnect</a:t>
          </a:r>
          <a:endParaRPr lang="en-US" sz="1800" b="0" i="0" dirty="0">
            <a:latin typeface="Trebuchet MS"/>
            <a:ea typeface="+mn-ea"/>
            <a:cs typeface="Trebuchet MS"/>
          </a:endParaRPr>
        </a:p>
      </dgm:t>
    </dgm:pt>
    <dgm:pt modelId="{FDD19D00-B4BA-3942-A228-213DFE60D409}" type="parTrans" cxnId="{982F0D5A-8089-CA42-9F2D-5A9D0997B25D}">
      <dgm:prSet/>
      <dgm:spPr/>
      <dgm:t>
        <a:bodyPr/>
        <a:lstStyle/>
        <a:p>
          <a:endParaRPr lang="en-US">
            <a:latin typeface="Arial"/>
            <a:cs typeface="Arial"/>
          </a:endParaRPr>
        </a:p>
      </dgm:t>
    </dgm:pt>
    <dgm:pt modelId="{40F67A30-070A-2941-93C3-F4EBC88467E4}" type="sibTrans" cxnId="{982F0D5A-8089-CA42-9F2D-5A9D0997B25D}">
      <dgm:prSet/>
      <dgm:spPr/>
      <dgm:t>
        <a:bodyPr/>
        <a:lstStyle/>
        <a:p>
          <a:endParaRPr lang="en-US">
            <a:latin typeface="Arial"/>
            <a:cs typeface="Arial"/>
          </a:endParaRPr>
        </a:p>
      </dgm:t>
    </dgm:pt>
    <dgm:pt modelId="{15119CF8-5ABB-6D43-9D65-5A627C8BB19F}">
      <dgm:prSet/>
      <dgm:spPr/>
      <dgm:t>
        <a:bodyPr/>
        <a:lstStyle/>
        <a:p>
          <a:pPr algn="l" defTabSz="914400">
            <a:buNone/>
          </a:pPr>
          <a:r>
            <a:rPr lang="en-US" sz="1800" b="0" i="0" dirty="0" smtClean="0">
              <a:latin typeface="Trebuchet MS"/>
              <a:ea typeface="+mn-ea"/>
              <a:cs typeface="Trebuchet MS"/>
            </a:rPr>
            <a:t> </a:t>
          </a:r>
          <a:r>
            <a:rPr lang="en-US" sz="1800" b="0" i="0" dirty="0" err="1" smtClean="0">
              <a:latin typeface="Trebuchet MS"/>
              <a:ea typeface="+mn-ea"/>
              <a:cs typeface="Trebuchet MS"/>
            </a:rPr>
            <a:t>CareMore</a:t>
          </a:r>
          <a:r>
            <a:rPr lang="en-US" sz="1800" b="0" i="0" dirty="0" smtClean="0">
              <a:latin typeface="Trebuchet MS"/>
              <a:ea typeface="+mn-ea"/>
              <a:cs typeface="Trebuchet MS"/>
            </a:rPr>
            <a:t> </a:t>
          </a:r>
          <a:r>
            <a:rPr lang="en-US" sz="1800" b="0" i="0" dirty="0">
              <a:latin typeface="Trebuchet MS"/>
              <a:ea typeface="+mn-ea"/>
              <a:cs typeface="Trebuchet MS"/>
            </a:rPr>
            <a:t>Cal </a:t>
          </a:r>
          <a:r>
            <a:rPr lang="en-US" sz="1800" b="0" i="0" dirty="0" err="1">
              <a:latin typeface="Trebuchet MS"/>
              <a:ea typeface="+mn-ea"/>
              <a:cs typeface="Trebuchet MS"/>
            </a:rPr>
            <a:t>MediConnect</a:t>
          </a:r>
          <a:endParaRPr lang="en-US" sz="1800" b="0" i="0" dirty="0">
            <a:latin typeface="Trebuchet MS"/>
            <a:ea typeface="+mn-ea"/>
            <a:cs typeface="Trebuchet MS"/>
          </a:endParaRPr>
        </a:p>
      </dgm:t>
    </dgm:pt>
    <dgm:pt modelId="{F24E5B00-2D58-384D-BA68-DF7B491B137D}" type="parTrans" cxnId="{0604A1EA-2776-E045-A928-28914715C7EF}">
      <dgm:prSet/>
      <dgm:spPr/>
      <dgm:t>
        <a:bodyPr/>
        <a:lstStyle/>
        <a:p>
          <a:endParaRPr lang="en-US"/>
        </a:p>
      </dgm:t>
    </dgm:pt>
    <dgm:pt modelId="{35990246-CD8D-5A44-A342-0DB959F6EFE3}" type="sibTrans" cxnId="{0604A1EA-2776-E045-A928-28914715C7EF}">
      <dgm:prSet/>
      <dgm:spPr/>
      <dgm:t>
        <a:bodyPr/>
        <a:lstStyle/>
        <a:p>
          <a:endParaRPr lang="en-US"/>
        </a:p>
      </dgm:t>
    </dgm:pt>
    <dgm:pt modelId="{60668F35-FA63-084E-9C38-5ADF4EB61507}">
      <dgm:prSet/>
      <dgm:spPr/>
      <dgm:t>
        <a:bodyPr/>
        <a:lstStyle/>
        <a:p>
          <a:pPr algn="l" defTabSz="914400">
            <a:buNone/>
          </a:pPr>
          <a:r>
            <a:rPr lang="en-US" sz="1800" b="0" i="0" dirty="0" smtClean="0">
              <a:latin typeface="Trebuchet MS"/>
              <a:ea typeface="+mn-ea"/>
              <a:cs typeface="Trebuchet MS"/>
            </a:rPr>
            <a:t> Health Net </a:t>
          </a:r>
          <a:r>
            <a:rPr lang="en-US" sz="1800" b="0" i="0" dirty="0">
              <a:latin typeface="Trebuchet MS"/>
              <a:ea typeface="+mn-ea"/>
              <a:cs typeface="Trebuchet MS"/>
            </a:rPr>
            <a:t>Cal </a:t>
          </a:r>
          <a:r>
            <a:rPr lang="en-US" sz="1800" b="0" i="0" dirty="0" err="1">
              <a:latin typeface="Trebuchet MS"/>
              <a:ea typeface="+mn-ea"/>
              <a:cs typeface="Trebuchet MS"/>
            </a:rPr>
            <a:t>MediConnect</a:t>
          </a:r>
          <a:endParaRPr lang="en-US" sz="1800" b="0" i="0" dirty="0">
            <a:latin typeface="Trebuchet MS"/>
            <a:ea typeface="+mn-ea"/>
            <a:cs typeface="Trebuchet MS"/>
          </a:endParaRPr>
        </a:p>
      </dgm:t>
    </dgm:pt>
    <dgm:pt modelId="{94BBEE71-BFD0-3F4B-9C26-771957CD69A0}" type="parTrans" cxnId="{844FAFD4-C233-1E48-AEAD-CDED9C4B09F1}">
      <dgm:prSet/>
      <dgm:spPr/>
      <dgm:t>
        <a:bodyPr/>
        <a:lstStyle/>
        <a:p>
          <a:endParaRPr lang="en-US"/>
        </a:p>
      </dgm:t>
    </dgm:pt>
    <dgm:pt modelId="{4105C0F6-BDEA-F84C-AF8D-6E3BD5DBC013}" type="sibTrans" cxnId="{844FAFD4-C233-1E48-AEAD-CDED9C4B09F1}">
      <dgm:prSet/>
      <dgm:spPr/>
      <dgm:t>
        <a:bodyPr/>
        <a:lstStyle/>
        <a:p>
          <a:endParaRPr lang="en-US"/>
        </a:p>
      </dgm:t>
    </dgm:pt>
    <dgm:pt modelId="{17FB2969-4E0F-9D42-AEA3-05FD22DB3C74}">
      <dgm:prSet/>
      <dgm:spPr/>
      <dgm:t>
        <a:bodyPr/>
        <a:lstStyle/>
        <a:p>
          <a:pPr algn="l" defTabSz="914400">
            <a:buNone/>
          </a:pPr>
          <a:r>
            <a:rPr lang="en-US" sz="1800" b="0" i="0" dirty="0" smtClean="0">
              <a:latin typeface="Trebuchet MS"/>
              <a:ea typeface="+mn-ea"/>
              <a:cs typeface="Trebuchet MS"/>
            </a:rPr>
            <a:t>L.A. Care </a:t>
          </a:r>
          <a:r>
            <a:rPr lang="en-US" sz="1800" b="0" i="0" dirty="0">
              <a:latin typeface="Trebuchet MS"/>
              <a:ea typeface="+mn-ea"/>
              <a:cs typeface="Trebuchet MS"/>
            </a:rPr>
            <a:t>Cal </a:t>
          </a:r>
          <a:r>
            <a:rPr lang="en-US" sz="1800" b="0" i="0" dirty="0" err="1">
              <a:latin typeface="Trebuchet MS"/>
              <a:ea typeface="+mn-ea"/>
              <a:cs typeface="Trebuchet MS"/>
            </a:rPr>
            <a:t>MediConnect</a:t>
          </a:r>
          <a:endParaRPr lang="en-US" sz="1800" b="0" i="0" dirty="0">
            <a:latin typeface="Trebuchet MS"/>
            <a:ea typeface="+mn-ea"/>
            <a:cs typeface="Trebuchet MS"/>
          </a:endParaRPr>
        </a:p>
      </dgm:t>
    </dgm:pt>
    <dgm:pt modelId="{CCE7318C-8284-7F4A-9989-F6678029006B}" type="parTrans" cxnId="{D99562F2-AC97-D342-873C-43AC6EE758E5}">
      <dgm:prSet/>
      <dgm:spPr/>
      <dgm:t>
        <a:bodyPr/>
        <a:lstStyle/>
        <a:p>
          <a:endParaRPr lang="en-US"/>
        </a:p>
      </dgm:t>
    </dgm:pt>
    <dgm:pt modelId="{E6BB51E0-94F3-8243-BC21-7D977893F17A}" type="sibTrans" cxnId="{D99562F2-AC97-D342-873C-43AC6EE758E5}">
      <dgm:prSet/>
      <dgm:spPr/>
      <dgm:t>
        <a:bodyPr/>
        <a:lstStyle/>
        <a:p>
          <a:endParaRPr lang="en-US"/>
        </a:p>
      </dgm:t>
    </dgm:pt>
    <dgm:pt modelId="{6A1386E8-4779-F047-AE1D-15F6B0AD1299}">
      <dgm:prSet/>
      <dgm:spPr/>
      <dgm:t>
        <a:bodyPr/>
        <a:lstStyle/>
        <a:p>
          <a:pPr algn="l" defTabSz="914400">
            <a:buNone/>
          </a:pPr>
          <a:r>
            <a:rPr lang="en-US" sz="1800" b="0" i="0" dirty="0" smtClean="0">
              <a:latin typeface="Trebuchet MS"/>
              <a:ea typeface="+mn-ea"/>
              <a:cs typeface="Trebuchet MS"/>
            </a:rPr>
            <a:t>Molina Dual Options</a:t>
          </a:r>
          <a:endParaRPr lang="en-US" sz="1800" b="0" i="0" dirty="0">
            <a:latin typeface="Trebuchet MS"/>
            <a:ea typeface="+mn-ea"/>
            <a:cs typeface="Trebuchet MS"/>
          </a:endParaRPr>
        </a:p>
      </dgm:t>
    </dgm:pt>
    <dgm:pt modelId="{33872E3A-43EF-F940-ADC4-FD39E51E4BFE}" type="parTrans" cxnId="{6AC7CABD-B3DD-A94E-9260-439A323937FA}">
      <dgm:prSet/>
      <dgm:spPr/>
      <dgm:t>
        <a:bodyPr/>
        <a:lstStyle/>
        <a:p>
          <a:endParaRPr lang="en-US"/>
        </a:p>
      </dgm:t>
    </dgm:pt>
    <dgm:pt modelId="{36526B32-484E-E144-8AF4-BA503DABA2D9}" type="sibTrans" cxnId="{6AC7CABD-B3DD-A94E-9260-439A323937FA}">
      <dgm:prSet/>
      <dgm:spPr/>
      <dgm:t>
        <a:bodyPr/>
        <a:lstStyle/>
        <a:p>
          <a:endParaRPr lang="en-US"/>
        </a:p>
      </dgm:t>
    </dgm:pt>
    <dgm:pt modelId="{E23EA26D-942B-B840-944B-3FF42C9218DF}" type="pres">
      <dgm:prSet presAssocID="{46883736-5901-1440-9825-F6D0BA7C15E6}" presName="linear" presStyleCnt="0">
        <dgm:presLayoutVars>
          <dgm:animLvl val="lvl"/>
          <dgm:resizeHandles val="exact"/>
        </dgm:presLayoutVars>
      </dgm:prSet>
      <dgm:spPr/>
      <dgm:t>
        <a:bodyPr/>
        <a:lstStyle/>
        <a:p>
          <a:endParaRPr lang="en-US"/>
        </a:p>
      </dgm:t>
    </dgm:pt>
    <dgm:pt modelId="{2FA5A80B-115A-CD48-8220-26562D9F50A1}" type="pres">
      <dgm:prSet presAssocID="{DD96F597-9A25-E94F-9B5A-E58267CCBFAE}" presName="parentText" presStyleLbl="node1" presStyleIdx="0" presStyleCnt="1">
        <dgm:presLayoutVars>
          <dgm:chMax val="0"/>
          <dgm:bulletEnabled val="1"/>
        </dgm:presLayoutVars>
      </dgm:prSet>
      <dgm:spPr/>
      <dgm:t>
        <a:bodyPr/>
        <a:lstStyle/>
        <a:p>
          <a:endParaRPr lang="en-US"/>
        </a:p>
      </dgm:t>
    </dgm:pt>
    <dgm:pt modelId="{05BF16AF-35C6-AE41-A093-7A032F0E2B4B}" type="pres">
      <dgm:prSet presAssocID="{DD96F597-9A25-E94F-9B5A-E58267CCBFAE}" presName="childText" presStyleLbl="revTx" presStyleIdx="0" presStyleCnt="1">
        <dgm:presLayoutVars>
          <dgm:bulletEnabled val="1"/>
        </dgm:presLayoutVars>
      </dgm:prSet>
      <dgm:spPr/>
      <dgm:t>
        <a:bodyPr/>
        <a:lstStyle/>
        <a:p>
          <a:endParaRPr lang="en-US"/>
        </a:p>
      </dgm:t>
    </dgm:pt>
  </dgm:ptLst>
  <dgm:cxnLst>
    <dgm:cxn modelId="{B19E7D81-1151-814B-AA0D-DDB99518D0A6}" type="presOf" srcId="{6D42CE21-F34F-FF4D-9BC8-B28E91D9E3C0}" destId="{05BF16AF-35C6-AE41-A093-7A032F0E2B4B}" srcOrd="0" destOrd="0" presId="urn:microsoft.com/office/officeart/2005/8/layout/vList2"/>
    <dgm:cxn modelId="{982F0D5A-8089-CA42-9F2D-5A9D0997B25D}" srcId="{DD96F597-9A25-E94F-9B5A-E58267CCBFAE}" destId="{6D42CE21-F34F-FF4D-9BC8-B28E91D9E3C0}" srcOrd="0" destOrd="0" parTransId="{FDD19D00-B4BA-3942-A228-213DFE60D409}" sibTransId="{40F67A30-070A-2941-93C3-F4EBC88467E4}"/>
    <dgm:cxn modelId="{C151D8A1-5D73-534F-8D93-153331B474BE}" srcId="{46883736-5901-1440-9825-F6D0BA7C15E6}" destId="{DD96F597-9A25-E94F-9B5A-E58267CCBFAE}" srcOrd="0" destOrd="0" parTransId="{DE0643A5-BC53-C442-8CDD-D975900DB3E2}" sibTransId="{502FD121-6D7C-1847-BBF5-1D885D1CE0AA}"/>
    <dgm:cxn modelId="{E0813701-28CE-CD40-8400-D852AB7567CC}" type="presOf" srcId="{60668F35-FA63-084E-9C38-5ADF4EB61507}" destId="{05BF16AF-35C6-AE41-A093-7A032F0E2B4B}" srcOrd="0" destOrd="2" presId="urn:microsoft.com/office/officeart/2005/8/layout/vList2"/>
    <dgm:cxn modelId="{FA86EAC1-71E1-9544-A4A4-E8E6F132FA9B}" type="presOf" srcId="{46883736-5901-1440-9825-F6D0BA7C15E6}" destId="{E23EA26D-942B-B840-944B-3FF42C9218DF}" srcOrd="0" destOrd="0" presId="urn:microsoft.com/office/officeart/2005/8/layout/vList2"/>
    <dgm:cxn modelId="{844FAFD4-C233-1E48-AEAD-CDED9C4B09F1}" srcId="{DD96F597-9A25-E94F-9B5A-E58267CCBFAE}" destId="{60668F35-FA63-084E-9C38-5ADF4EB61507}" srcOrd="2" destOrd="0" parTransId="{94BBEE71-BFD0-3F4B-9C26-771957CD69A0}" sibTransId="{4105C0F6-BDEA-F84C-AF8D-6E3BD5DBC013}"/>
    <dgm:cxn modelId="{01D0CE53-EBB9-7E45-AC11-82D7C5F41426}" type="presOf" srcId="{DD96F597-9A25-E94F-9B5A-E58267CCBFAE}" destId="{2FA5A80B-115A-CD48-8220-26562D9F50A1}" srcOrd="0" destOrd="0" presId="urn:microsoft.com/office/officeart/2005/8/layout/vList2"/>
    <dgm:cxn modelId="{6AC7CABD-B3DD-A94E-9260-439A323937FA}" srcId="{DD96F597-9A25-E94F-9B5A-E58267CCBFAE}" destId="{6A1386E8-4779-F047-AE1D-15F6B0AD1299}" srcOrd="4" destOrd="0" parTransId="{33872E3A-43EF-F940-ADC4-FD39E51E4BFE}" sibTransId="{36526B32-484E-E144-8AF4-BA503DABA2D9}"/>
    <dgm:cxn modelId="{587D4B90-74AB-1347-9FFB-E57C81037925}" type="presOf" srcId="{6A1386E8-4779-F047-AE1D-15F6B0AD1299}" destId="{05BF16AF-35C6-AE41-A093-7A032F0E2B4B}" srcOrd="0" destOrd="4" presId="urn:microsoft.com/office/officeart/2005/8/layout/vList2"/>
    <dgm:cxn modelId="{D99562F2-AC97-D342-873C-43AC6EE758E5}" srcId="{DD96F597-9A25-E94F-9B5A-E58267CCBFAE}" destId="{17FB2969-4E0F-9D42-AEA3-05FD22DB3C74}" srcOrd="3" destOrd="0" parTransId="{CCE7318C-8284-7F4A-9989-F6678029006B}" sibTransId="{E6BB51E0-94F3-8243-BC21-7D977893F17A}"/>
    <dgm:cxn modelId="{72C3779D-49B4-DA4A-BE90-60D4404C8C46}" type="presOf" srcId="{17FB2969-4E0F-9D42-AEA3-05FD22DB3C74}" destId="{05BF16AF-35C6-AE41-A093-7A032F0E2B4B}" srcOrd="0" destOrd="3" presId="urn:microsoft.com/office/officeart/2005/8/layout/vList2"/>
    <dgm:cxn modelId="{0604A1EA-2776-E045-A928-28914715C7EF}" srcId="{DD96F597-9A25-E94F-9B5A-E58267CCBFAE}" destId="{15119CF8-5ABB-6D43-9D65-5A627C8BB19F}" srcOrd="1" destOrd="0" parTransId="{F24E5B00-2D58-384D-BA68-DF7B491B137D}" sibTransId="{35990246-CD8D-5A44-A342-0DB959F6EFE3}"/>
    <dgm:cxn modelId="{C444BE38-2DF1-7340-8DFB-FB9F9A6C59AD}" type="presOf" srcId="{15119CF8-5ABB-6D43-9D65-5A627C8BB19F}" destId="{05BF16AF-35C6-AE41-A093-7A032F0E2B4B}" srcOrd="0" destOrd="1" presId="urn:microsoft.com/office/officeart/2005/8/layout/vList2"/>
    <dgm:cxn modelId="{BEB8A53F-C056-434D-95CA-5C309A0FB176}" type="presParOf" srcId="{E23EA26D-942B-B840-944B-3FF42C9218DF}" destId="{2FA5A80B-115A-CD48-8220-26562D9F50A1}" srcOrd="0" destOrd="0" presId="urn:microsoft.com/office/officeart/2005/8/layout/vList2"/>
    <dgm:cxn modelId="{A6C0A3A5-E024-DA4A-8E21-115B50E3E8CA}" type="presParOf" srcId="{E23EA26D-942B-B840-944B-3FF42C9218DF}" destId="{05BF16AF-35C6-AE41-A093-7A032F0E2B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83736-5901-1440-9825-F6D0BA7C15E6}" type="doc">
      <dgm:prSet loTypeId="urn:microsoft.com/office/officeart/2005/8/layout/vList2" loCatId="" qsTypeId="urn:microsoft.com/office/officeart/2005/8/quickstyle/simple1" qsCatId="simple" csTypeId="urn:microsoft.com/office/officeart/2005/8/colors/accent4_2" csCatId="accent4" phldr="1"/>
      <dgm:spPr/>
      <dgm:t>
        <a:bodyPr/>
        <a:lstStyle/>
        <a:p>
          <a:endParaRPr lang="en-US"/>
        </a:p>
      </dgm:t>
    </dgm:pt>
    <dgm:pt modelId="{DD96F597-9A25-E94F-9B5A-E58267CCBFAE}">
      <dgm:prSet/>
      <dgm:spPr/>
      <dgm:t>
        <a:bodyPr/>
        <a:lstStyle/>
        <a:p>
          <a:pPr algn="ctr" defTabSz="914400">
            <a:buNone/>
          </a:pPr>
          <a:r>
            <a:rPr lang="en-US" sz="1800" b="0" i="0" dirty="0">
              <a:latin typeface="Trebuchet MS"/>
              <a:ea typeface="+mn-ea"/>
              <a:cs typeface="Trebuchet MS"/>
            </a:rPr>
            <a:t>Los </a:t>
          </a:r>
          <a:r>
            <a:rPr lang="en-US" sz="1800" b="0" i="0" dirty="0" err="1" smtClean="0">
              <a:latin typeface="Trebuchet MS"/>
              <a:ea typeface="+mn-ea"/>
            </a:rPr>
            <a:t>Á</a:t>
          </a:r>
          <a:r>
            <a:rPr lang="en-US" sz="1800" b="0" i="0" dirty="0" err="1" smtClean="0">
              <a:latin typeface="Trebuchet MS"/>
              <a:ea typeface="+mn-ea"/>
              <a:cs typeface="Trebuchet MS"/>
            </a:rPr>
            <a:t>ngeles</a:t>
          </a:r>
          <a:r>
            <a:rPr lang="en-US" sz="1800" b="0" i="0" dirty="0" smtClean="0">
              <a:latin typeface="Trebuchet MS"/>
              <a:ea typeface="+mn-ea"/>
              <a:cs typeface="Trebuchet MS"/>
            </a:rPr>
            <a:t> </a:t>
          </a:r>
          <a:endParaRPr lang="en-US" sz="1800" b="0" i="0" dirty="0">
            <a:latin typeface="Trebuchet MS"/>
            <a:ea typeface="+mn-ea"/>
            <a:cs typeface="Trebuchet MS"/>
          </a:endParaRPr>
        </a:p>
      </dgm:t>
    </dgm:pt>
    <dgm:pt modelId="{DE0643A5-BC53-C442-8CDD-D975900DB3E2}" type="parTrans" cxnId="{C151D8A1-5D73-534F-8D93-153331B474BE}">
      <dgm:prSet/>
      <dgm:spPr/>
      <dgm:t>
        <a:bodyPr/>
        <a:lstStyle/>
        <a:p>
          <a:endParaRPr lang="en-US">
            <a:latin typeface="Arial"/>
            <a:cs typeface="Arial"/>
          </a:endParaRPr>
        </a:p>
      </dgm:t>
    </dgm:pt>
    <dgm:pt modelId="{502FD121-6D7C-1847-BBF5-1D885D1CE0AA}" type="sibTrans" cxnId="{C151D8A1-5D73-534F-8D93-153331B474BE}">
      <dgm:prSet/>
      <dgm:spPr/>
      <dgm:t>
        <a:bodyPr/>
        <a:lstStyle/>
        <a:p>
          <a:endParaRPr lang="en-US">
            <a:latin typeface="Arial"/>
            <a:cs typeface="Arial"/>
          </a:endParaRPr>
        </a:p>
      </dgm:t>
    </dgm:pt>
    <dgm:pt modelId="{6D42CE21-F34F-FF4D-9BC8-B28E91D9E3C0}">
      <dgm:prSet/>
      <dgm:spPr/>
      <dgm:t>
        <a:bodyPr/>
        <a:lstStyle/>
        <a:p>
          <a:pPr algn="l" defTabSz="914400">
            <a:buNone/>
          </a:pPr>
          <a:r>
            <a:rPr lang="en-US" sz="1800" b="0" i="0">
              <a:latin typeface="Trebuchet MS"/>
              <a:ea typeface="+mn-ea"/>
              <a:cs typeface="Trebuchet MS"/>
            </a:rPr>
            <a:t>L.A Care Medi-Cal Plan</a:t>
          </a:r>
        </a:p>
      </dgm:t>
    </dgm:pt>
    <dgm:pt modelId="{FDD19D00-B4BA-3942-A228-213DFE60D409}" type="parTrans" cxnId="{982F0D5A-8089-CA42-9F2D-5A9D0997B25D}">
      <dgm:prSet/>
      <dgm:spPr/>
      <dgm:t>
        <a:bodyPr/>
        <a:lstStyle/>
        <a:p>
          <a:endParaRPr lang="en-US">
            <a:latin typeface="Arial"/>
            <a:cs typeface="Arial"/>
          </a:endParaRPr>
        </a:p>
      </dgm:t>
    </dgm:pt>
    <dgm:pt modelId="{40F67A30-070A-2941-93C3-F4EBC88467E4}" type="sibTrans" cxnId="{982F0D5A-8089-CA42-9F2D-5A9D0997B25D}">
      <dgm:prSet/>
      <dgm:spPr/>
      <dgm:t>
        <a:bodyPr/>
        <a:lstStyle/>
        <a:p>
          <a:endParaRPr lang="en-US">
            <a:latin typeface="Arial"/>
            <a:cs typeface="Arial"/>
          </a:endParaRPr>
        </a:p>
      </dgm:t>
    </dgm:pt>
    <dgm:pt modelId="{78753E7F-8939-1D45-86EF-A5A3916B7FA9}">
      <dgm:prSet/>
      <dgm:spPr/>
      <dgm:t>
        <a:bodyPr/>
        <a:lstStyle/>
        <a:p>
          <a:pPr algn="l" defTabSz="914400">
            <a:buNone/>
          </a:pPr>
          <a:r>
            <a:rPr lang="en-US" sz="1800" b="0" i="0">
              <a:latin typeface="Trebuchet MS"/>
              <a:ea typeface="+mn-ea"/>
              <a:cs typeface="Trebuchet MS"/>
            </a:rPr>
            <a:t>Health Net</a:t>
          </a:r>
        </a:p>
      </dgm:t>
    </dgm:pt>
    <dgm:pt modelId="{8D0D2DCB-FEC6-0843-B08A-CA5E4781BB86}" type="parTrans" cxnId="{6E91A16C-E834-1147-AC50-FC77FFFEE588}">
      <dgm:prSet/>
      <dgm:spPr/>
      <dgm:t>
        <a:bodyPr/>
        <a:lstStyle/>
        <a:p>
          <a:endParaRPr lang="en-US"/>
        </a:p>
      </dgm:t>
    </dgm:pt>
    <dgm:pt modelId="{6784A233-E837-9747-9180-1ED64628F818}" type="sibTrans" cxnId="{6E91A16C-E834-1147-AC50-FC77FFFEE588}">
      <dgm:prSet/>
      <dgm:spPr/>
      <dgm:t>
        <a:bodyPr/>
        <a:lstStyle/>
        <a:p>
          <a:endParaRPr lang="en-US"/>
        </a:p>
      </dgm:t>
    </dgm:pt>
    <dgm:pt modelId="{9990900E-3E9F-F94E-9F80-2D57D8DD4D36}">
      <dgm:prSet/>
      <dgm:spPr/>
      <dgm:t>
        <a:bodyPr/>
        <a:lstStyle/>
        <a:p>
          <a:pPr algn="l" defTabSz="914400">
            <a:buNone/>
          </a:pPr>
          <a:r>
            <a:rPr lang="en-US" sz="1800" b="0" i="0">
              <a:latin typeface="Trebuchet MS"/>
              <a:ea typeface="+mn-ea"/>
              <a:cs typeface="Trebuchet MS"/>
            </a:rPr>
            <a:t>Molina Health Plan</a:t>
          </a:r>
        </a:p>
      </dgm:t>
    </dgm:pt>
    <dgm:pt modelId="{4CA1483B-CBD2-6344-98A7-0A0AC9C51C50}" type="parTrans" cxnId="{2408167C-CFB5-7645-B7D1-D9F22F246060}">
      <dgm:prSet/>
      <dgm:spPr/>
      <dgm:t>
        <a:bodyPr/>
        <a:lstStyle/>
        <a:p>
          <a:endParaRPr lang="en-US"/>
        </a:p>
      </dgm:t>
    </dgm:pt>
    <dgm:pt modelId="{8093BA30-C00F-D548-BC51-3D4494CE1C24}" type="sibTrans" cxnId="{2408167C-CFB5-7645-B7D1-D9F22F246060}">
      <dgm:prSet/>
      <dgm:spPr/>
      <dgm:t>
        <a:bodyPr/>
        <a:lstStyle/>
        <a:p>
          <a:endParaRPr lang="en-US"/>
        </a:p>
      </dgm:t>
    </dgm:pt>
    <dgm:pt modelId="{BF113EE3-F96A-8C41-8F44-9AD1738C2463}">
      <dgm:prSet/>
      <dgm:spPr/>
      <dgm:t>
        <a:bodyPr/>
        <a:lstStyle/>
        <a:p>
          <a:pPr algn="l" defTabSz="914400">
            <a:buNone/>
          </a:pPr>
          <a:r>
            <a:rPr lang="en-US" sz="1800" b="0" i="0">
              <a:latin typeface="Trebuchet MS"/>
              <a:ea typeface="+mn-ea"/>
              <a:cs typeface="Trebuchet MS"/>
            </a:rPr>
            <a:t>Anthem</a:t>
          </a:r>
        </a:p>
      </dgm:t>
    </dgm:pt>
    <dgm:pt modelId="{36ED5400-70FB-3C4D-8C4E-021FAFE645EC}" type="parTrans" cxnId="{146E5A45-3F88-B34B-BD7E-34929C326AAB}">
      <dgm:prSet/>
      <dgm:spPr/>
      <dgm:t>
        <a:bodyPr/>
        <a:lstStyle/>
        <a:p>
          <a:endParaRPr lang="en-US"/>
        </a:p>
      </dgm:t>
    </dgm:pt>
    <dgm:pt modelId="{9C76101F-490D-B74A-A8C3-77F08E8168B9}" type="sibTrans" cxnId="{146E5A45-3F88-B34B-BD7E-34929C326AAB}">
      <dgm:prSet/>
      <dgm:spPr/>
      <dgm:t>
        <a:bodyPr/>
        <a:lstStyle/>
        <a:p>
          <a:endParaRPr lang="en-US"/>
        </a:p>
      </dgm:t>
    </dgm:pt>
    <dgm:pt modelId="{6C700FDE-0C3F-A748-ACC2-2DB32F441D4B}">
      <dgm:prSet/>
      <dgm:spPr/>
      <dgm:t>
        <a:bodyPr/>
        <a:lstStyle/>
        <a:p>
          <a:pPr algn="l" defTabSz="914400">
            <a:buNone/>
          </a:pPr>
          <a:r>
            <a:rPr lang="en-US" sz="1800" b="0" i="0">
              <a:latin typeface="Trebuchet MS"/>
              <a:ea typeface="+mn-ea"/>
              <a:cs typeface="Trebuchet MS"/>
            </a:rPr>
            <a:t>Care 1</a:t>
          </a:r>
          <a:r>
            <a:rPr lang="en-US" sz="1800" b="0" i="0" baseline="30000">
              <a:latin typeface="Trebuchet MS"/>
              <a:ea typeface="+mn-ea"/>
              <a:cs typeface="Trebuchet MS"/>
            </a:rPr>
            <a:t>st </a:t>
          </a:r>
          <a:r>
            <a:rPr lang="en-US" sz="1800" b="0" i="0" baseline="0">
              <a:latin typeface="Trebuchet MS"/>
              <a:ea typeface="+mn-ea"/>
              <a:cs typeface="Trebuchet MS"/>
            </a:rPr>
            <a:t>Health Plan</a:t>
          </a:r>
        </a:p>
      </dgm:t>
    </dgm:pt>
    <dgm:pt modelId="{6DCD9D19-0EC6-8241-85FE-507FBFAB9D29}" type="parTrans" cxnId="{6EE558A0-6740-9740-9C98-C4B2E3B5F1A7}">
      <dgm:prSet/>
      <dgm:spPr/>
      <dgm:t>
        <a:bodyPr/>
        <a:lstStyle/>
        <a:p>
          <a:endParaRPr lang="en-US"/>
        </a:p>
      </dgm:t>
    </dgm:pt>
    <dgm:pt modelId="{93BDCA73-1BFB-8244-BDDF-F900EAE85A03}" type="sibTrans" cxnId="{6EE558A0-6740-9740-9C98-C4B2E3B5F1A7}">
      <dgm:prSet/>
      <dgm:spPr/>
      <dgm:t>
        <a:bodyPr/>
        <a:lstStyle/>
        <a:p>
          <a:endParaRPr lang="en-US"/>
        </a:p>
      </dgm:t>
    </dgm:pt>
    <dgm:pt modelId="{AC8BABC6-6426-8B4D-AACE-00E76A0BAC73}">
      <dgm:prSet/>
      <dgm:spPr/>
      <dgm:t>
        <a:bodyPr/>
        <a:lstStyle/>
        <a:p>
          <a:pPr algn="l" defTabSz="914400">
            <a:buNone/>
          </a:pPr>
          <a:r>
            <a:rPr lang="en-US" sz="1800" b="0" i="0">
              <a:latin typeface="Trebuchet MS"/>
              <a:ea typeface="+mn-ea"/>
              <a:cs typeface="Trebuchet MS"/>
            </a:rPr>
            <a:t>Kaiser Permanente</a:t>
          </a:r>
        </a:p>
      </dgm:t>
    </dgm:pt>
    <dgm:pt modelId="{248C8856-BF05-5746-8F5D-85BA2740C270}" type="parTrans" cxnId="{C7247546-2070-2C41-93EC-07AA05740F79}">
      <dgm:prSet/>
      <dgm:spPr/>
      <dgm:t>
        <a:bodyPr/>
        <a:lstStyle/>
        <a:p>
          <a:endParaRPr lang="en-US"/>
        </a:p>
      </dgm:t>
    </dgm:pt>
    <dgm:pt modelId="{3F54CA7D-2765-6B4E-AB98-8FFE7A50E332}" type="sibTrans" cxnId="{C7247546-2070-2C41-93EC-07AA05740F79}">
      <dgm:prSet/>
      <dgm:spPr/>
      <dgm:t>
        <a:bodyPr/>
        <a:lstStyle/>
        <a:p>
          <a:endParaRPr lang="en-US"/>
        </a:p>
      </dgm:t>
    </dgm:pt>
    <dgm:pt modelId="{E23EA26D-942B-B840-944B-3FF42C9218DF}" type="pres">
      <dgm:prSet presAssocID="{46883736-5901-1440-9825-F6D0BA7C15E6}" presName="linear" presStyleCnt="0">
        <dgm:presLayoutVars>
          <dgm:animLvl val="lvl"/>
          <dgm:resizeHandles val="exact"/>
        </dgm:presLayoutVars>
      </dgm:prSet>
      <dgm:spPr/>
      <dgm:t>
        <a:bodyPr/>
        <a:lstStyle/>
        <a:p>
          <a:endParaRPr lang="en-US"/>
        </a:p>
      </dgm:t>
    </dgm:pt>
    <dgm:pt modelId="{2FA5A80B-115A-CD48-8220-26562D9F50A1}" type="pres">
      <dgm:prSet presAssocID="{DD96F597-9A25-E94F-9B5A-E58267CCBFAE}" presName="parentText" presStyleLbl="node1" presStyleIdx="0" presStyleCnt="1">
        <dgm:presLayoutVars>
          <dgm:chMax val="0"/>
          <dgm:bulletEnabled val="1"/>
        </dgm:presLayoutVars>
      </dgm:prSet>
      <dgm:spPr/>
      <dgm:t>
        <a:bodyPr/>
        <a:lstStyle/>
        <a:p>
          <a:endParaRPr lang="en-US"/>
        </a:p>
      </dgm:t>
    </dgm:pt>
    <dgm:pt modelId="{05BF16AF-35C6-AE41-A093-7A032F0E2B4B}" type="pres">
      <dgm:prSet presAssocID="{DD96F597-9A25-E94F-9B5A-E58267CCBFAE}" presName="childText" presStyleLbl="revTx" presStyleIdx="0" presStyleCnt="1">
        <dgm:presLayoutVars>
          <dgm:bulletEnabled val="1"/>
        </dgm:presLayoutVars>
      </dgm:prSet>
      <dgm:spPr/>
      <dgm:t>
        <a:bodyPr/>
        <a:lstStyle/>
        <a:p>
          <a:endParaRPr lang="en-US"/>
        </a:p>
      </dgm:t>
    </dgm:pt>
  </dgm:ptLst>
  <dgm:cxnLst>
    <dgm:cxn modelId="{6E91A16C-E834-1147-AC50-FC77FFFEE588}" srcId="{DD96F597-9A25-E94F-9B5A-E58267CCBFAE}" destId="{78753E7F-8939-1D45-86EF-A5A3916B7FA9}" srcOrd="1" destOrd="0" parTransId="{8D0D2DCB-FEC6-0843-B08A-CA5E4781BB86}" sibTransId="{6784A233-E837-9747-9180-1ED64628F818}"/>
    <dgm:cxn modelId="{00C93E61-94BA-A146-9C7C-03047AB076C8}" type="presOf" srcId="{6D42CE21-F34F-FF4D-9BC8-B28E91D9E3C0}" destId="{05BF16AF-35C6-AE41-A093-7A032F0E2B4B}" srcOrd="0" destOrd="0" presId="urn:microsoft.com/office/officeart/2005/8/layout/vList2"/>
    <dgm:cxn modelId="{49BC5910-48FB-054F-A754-095E19E94FFF}" type="presOf" srcId="{46883736-5901-1440-9825-F6D0BA7C15E6}" destId="{E23EA26D-942B-B840-944B-3FF42C9218DF}" srcOrd="0" destOrd="0" presId="urn:microsoft.com/office/officeart/2005/8/layout/vList2"/>
    <dgm:cxn modelId="{2E2D28BD-61B0-4943-AE7D-ED9D701E7862}" type="presOf" srcId="{9990900E-3E9F-F94E-9F80-2D57D8DD4D36}" destId="{05BF16AF-35C6-AE41-A093-7A032F0E2B4B}" srcOrd="0" destOrd="5" presId="urn:microsoft.com/office/officeart/2005/8/layout/vList2"/>
    <dgm:cxn modelId="{BC57AD5B-2436-9F44-8255-4AAA9C663317}" type="presOf" srcId="{6C700FDE-0C3F-A748-ACC2-2DB32F441D4B}" destId="{05BF16AF-35C6-AE41-A093-7A032F0E2B4B}" srcOrd="0" destOrd="2" presId="urn:microsoft.com/office/officeart/2005/8/layout/vList2"/>
    <dgm:cxn modelId="{C151D8A1-5D73-534F-8D93-153331B474BE}" srcId="{46883736-5901-1440-9825-F6D0BA7C15E6}" destId="{DD96F597-9A25-E94F-9B5A-E58267CCBFAE}" srcOrd="0" destOrd="0" parTransId="{DE0643A5-BC53-C442-8CDD-D975900DB3E2}" sibTransId="{502FD121-6D7C-1847-BBF5-1D885D1CE0AA}"/>
    <dgm:cxn modelId="{2AEA8F2C-184B-EB42-AB29-D544D27CA6F4}" type="presOf" srcId="{DD96F597-9A25-E94F-9B5A-E58267CCBFAE}" destId="{2FA5A80B-115A-CD48-8220-26562D9F50A1}" srcOrd="0" destOrd="0" presId="urn:microsoft.com/office/officeart/2005/8/layout/vList2"/>
    <dgm:cxn modelId="{52B39A07-86BF-FB4E-9C1A-30AA93351F78}" type="presOf" srcId="{BF113EE3-F96A-8C41-8F44-9AD1738C2463}" destId="{05BF16AF-35C6-AE41-A093-7A032F0E2B4B}" srcOrd="0" destOrd="1" presId="urn:microsoft.com/office/officeart/2005/8/layout/vList2"/>
    <dgm:cxn modelId="{6EE558A0-6740-9740-9C98-C4B2E3B5F1A7}" srcId="{6D42CE21-F34F-FF4D-9BC8-B28E91D9E3C0}" destId="{6C700FDE-0C3F-A748-ACC2-2DB32F441D4B}" srcOrd="1" destOrd="0" parTransId="{6DCD9D19-0EC6-8241-85FE-507FBFAB9D29}" sibTransId="{93BDCA73-1BFB-8244-BDDF-F900EAE85A03}"/>
    <dgm:cxn modelId="{C7247546-2070-2C41-93EC-07AA05740F79}" srcId="{6D42CE21-F34F-FF4D-9BC8-B28E91D9E3C0}" destId="{AC8BABC6-6426-8B4D-AACE-00E76A0BAC73}" srcOrd="2" destOrd="0" parTransId="{248C8856-BF05-5746-8F5D-85BA2740C270}" sibTransId="{3F54CA7D-2765-6B4E-AB98-8FFE7A50E332}"/>
    <dgm:cxn modelId="{982F0D5A-8089-CA42-9F2D-5A9D0997B25D}" srcId="{DD96F597-9A25-E94F-9B5A-E58267CCBFAE}" destId="{6D42CE21-F34F-FF4D-9BC8-B28E91D9E3C0}" srcOrd="0" destOrd="0" parTransId="{FDD19D00-B4BA-3942-A228-213DFE60D409}" sibTransId="{40F67A30-070A-2941-93C3-F4EBC88467E4}"/>
    <dgm:cxn modelId="{14B9C082-4E93-DC4D-8D07-AF3D505A8868}" type="presOf" srcId="{AC8BABC6-6426-8B4D-AACE-00E76A0BAC73}" destId="{05BF16AF-35C6-AE41-A093-7A032F0E2B4B}" srcOrd="0" destOrd="3" presId="urn:microsoft.com/office/officeart/2005/8/layout/vList2"/>
    <dgm:cxn modelId="{86303ED9-3217-4942-823C-00E21826CB54}" type="presOf" srcId="{78753E7F-8939-1D45-86EF-A5A3916B7FA9}" destId="{05BF16AF-35C6-AE41-A093-7A032F0E2B4B}" srcOrd="0" destOrd="4" presId="urn:microsoft.com/office/officeart/2005/8/layout/vList2"/>
    <dgm:cxn modelId="{2408167C-CFB5-7645-B7D1-D9F22F246060}" srcId="{78753E7F-8939-1D45-86EF-A5A3916B7FA9}" destId="{9990900E-3E9F-F94E-9F80-2D57D8DD4D36}" srcOrd="0" destOrd="0" parTransId="{4CA1483B-CBD2-6344-98A7-0A0AC9C51C50}" sibTransId="{8093BA30-C00F-D548-BC51-3D4494CE1C24}"/>
    <dgm:cxn modelId="{146E5A45-3F88-B34B-BD7E-34929C326AAB}" srcId="{6D42CE21-F34F-FF4D-9BC8-B28E91D9E3C0}" destId="{BF113EE3-F96A-8C41-8F44-9AD1738C2463}" srcOrd="0" destOrd="0" parTransId="{36ED5400-70FB-3C4D-8C4E-021FAFE645EC}" sibTransId="{9C76101F-490D-B74A-A8C3-77F08E8168B9}"/>
    <dgm:cxn modelId="{88758482-C7D5-BD41-B258-13CEDF1F2002}" type="presParOf" srcId="{E23EA26D-942B-B840-944B-3FF42C9218DF}" destId="{2FA5A80B-115A-CD48-8220-26562D9F50A1}" srcOrd="0" destOrd="0" presId="urn:microsoft.com/office/officeart/2005/8/layout/vList2"/>
    <dgm:cxn modelId="{C1AB47A4-17C8-7F48-A7EE-645FF5FAC364}" type="presParOf" srcId="{E23EA26D-942B-B840-944B-3FF42C9218DF}" destId="{05BF16AF-35C6-AE41-A093-7A032F0E2B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83736-5901-1440-9825-F6D0BA7C15E6}" type="doc">
      <dgm:prSet loTypeId="urn:microsoft.com/office/officeart/2005/8/layout/vList2" loCatId="" qsTypeId="urn:microsoft.com/office/officeart/2005/8/quickstyle/simple1" qsCatId="simple" csTypeId="urn:microsoft.com/office/officeart/2005/8/colors/accent4_2" csCatId="accent4" phldr="1"/>
      <dgm:spPr/>
      <dgm:t>
        <a:bodyPr/>
        <a:lstStyle/>
        <a:p>
          <a:endParaRPr lang="en-US"/>
        </a:p>
      </dgm:t>
    </dgm:pt>
    <dgm:pt modelId="{DD96F597-9A25-E94F-9B5A-E58267CCBFAE}">
      <dgm:prSet/>
      <dgm:spPr/>
      <dgm:t>
        <a:bodyPr/>
        <a:lstStyle/>
        <a:p>
          <a:pPr algn="ctr" defTabSz="914400">
            <a:buNone/>
          </a:pPr>
          <a:r>
            <a:rPr lang="en-US" sz="1800" b="0" i="0" dirty="0">
              <a:latin typeface="Trebuchet MS"/>
              <a:ea typeface="+mn-ea"/>
              <a:cs typeface="Trebuchet MS"/>
            </a:rPr>
            <a:t>Los </a:t>
          </a:r>
          <a:r>
            <a:rPr lang="en-US" sz="1800" b="0" i="0" dirty="0" err="1" smtClean="0">
              <a:latin typeface="Trebuchet MS"/>
              <a:ea typeface="+mn-ea"/>
            </a:rPr>
            <a:t>Á</a:t>
          </a:r>
          <a:r>
            <a:rPr lang="en-US" sz="1800" b="0" i="0" dirty="0" err="1" smtClean="0">
              <a:latin typeface="Trebuchet MS"/>
              <a:ea typeface="+mn-ea"/>
              <a:cs typeface="Trebuchet MS"/>
            </a:rPr>
            <a:t>ngeles</a:t>
          </a:r>
          <a:r>
            <a:rPr lang="en-US" sz="1800" b="0" i="0" dirty="0" smtClean="0">
              <a:latin typeface="Trebuchet MS"/>
              <a:ea typeface="+mn-ea"/>
              <a:cs typeface="Trebuchet MS"/>
            </a:rPr>
            <a:t> </a:t>
          </a:r>
          <a:endParaRPr lang="en-US" sz="1800" b="0" i="0" dirty="0">
            <a:latin typeface="Trebuchet MS"/>
            <a:ea typeface="+mn-ea"/>
            <a:cs typeface="Trebuchet MS"/>
          </a:endParaRPr>
        </a:p>
      </dgm:t>
    </dgm:pt>
    <dgm:pt modelId="{DE0643A5-BC53-C442-8CDD-D975900DB3E2}" type="parTrans" cxnId="{C151D8A1-5D73-534F-8D93-153331B474BE}">
      <dgm:prSet/>
      <dgm:spPr/>
      <dgm:t>
        <a:bodyPr/>
        <a:lstStyle/>
        <a:p>
          <a:endParaRPr lang="en-US">
            <a:latin typeface="Arial"/>
            <a:cs typeface="Arial"/>
          </a:endParaRPr>
        </a:p>
      </dgm:t>
    </dgm:pt>
    <dgm:pt modelId="{502FD121-6D7C-1847-BBF5-1D885D1CE0AA}" type="sibTrans" cxnId="{C151D8A1-5D73-534F-8D93-153331B474BE}">
      <dgm:prSet/>
      <dgm:spPr/>
      <dgm:t>
        <a:bodyPr/>
        <a:lstStyle/>
        <a:p>
          <a:endParaRPr lang="en-US">
            <a:latin typeface="Arial"/>
            <a:cs typeface="Arial"/>
          </a:endParaRPr>
        </a:p>
      </dgm:t>
    </dgm:pt>
    <dgm:pt modelId="{B67EBBF6-3424-C54C-8970-E4FCD2161DC8}">
      <dgm:prSet custT="1"/>
      <dgm:spPr/>
      <dgm:t>
        <a:bodyPr/>
        <a:lstStyle/>
        <a:p>
          <a:pPr algn="l" defTabSz="914400">
            <a:buNone/>
          </a:pPr>
          <a:r>
            <a:rPr lang="en-US" sz="3200" b="0" i="0">
              <a:latin typeface="Trebuchet MS"/>
              <a:ea typeface="+mn-ea"/>
              <a:cs typeface="Trebuchet MS"/>
            </a:rPr>
            <a:t>Altamed Senior BuenaCare</a:t>
          </a:r>
        </a:p>
      </dgm:t>
    </dgm:pt>
    <dgm:pt modelId="{65FF242A-CC00-664E-AB71-1CAC4D2DC7F9}" type="parTrans" cxnId="{BA0FEE1D-5927-0D49-A563-F4AAE53C8720}">
      <dgm:prSet/>
      <dgm:spPr/>
      <dgm:t>
        <a:bodyPr/>
        <a:lstStyle/>
        <a:p>
          <a:endParaRPr lang="en-US"/>
        </a:p>
      </dgm:t>
    </dgm:pt>
    <dgm:pt modelId="{028ED132-C7AC-ED4E-8181-38D6F4C3BEF2}" type="sibTrans" cxnId="{BA0FEE1D-5927-0D49-A563-F4AAE53C8720}">
      <dgm:prSet/>
      <dgm:spPr/>
      <dgm:t>
        <a:bodyPr/>
        <a:lstStyle/>
        <a:p>
          <a:endParaRPr lang="en-US"/>
        </a:p>
      </dgm:t>
    </dgm:pt>
    <dgm:pt modelId="{49AE3934-4400-EC40-A6CE-839BE89C690D}">
      <dgm:prSet custT="1"/>
      <dgm:spPr/>
      <dgm:t>
        <a:bodyPr/>
        <a:lstStyle/>
        <a:p>
          <a:pPr algn="l" defTabSz="914400">
            <a:buNone/>
          </a:pPr>
          <a:r>
            <a:rPr lang="en-US" sz="3200" b="0" i="0">
              <a:latin typeface="Trebuchet MS"/>
              <a:ea typeface="+mn-ea"/>
              <a:cs typeface="Trebuchet MS"/>
            </a:rPr>
            <a:t>Centros para atención a adultos mayores Brandman</a:t>
          </a:r>
        </a:p>
      </dgm:t>
    </dgm:pt>
    <dgm:pt modelId="{16446C7E-B435-F948-A87A-FC6A49CD0F20}" type="parTrans" cxnId="{32C4966B-4CC5-9E49-A2A2-90CBAE510FD5}">
      <dgm:prSet/>
      <dgm:spPr/>
      <dgm:t>
        <a:bodyPr/>
        <a:lstStyle/>
        <a:p>
          <a:endParaRPr lang="en-US"/>
        </a:p>
      </dgm:t>
    </dgm:pt>
    <dgm:pt modelId="{0625F0D3-1F0A-1A4F-98E0-2D8ED978927C}" type="sibTrans" cxnId="{32C4966B-4CC5-9E49-A2A2-90CBAE510FD5}">
      <dgm:prSet/>
      <dgm:spPr/>
      <dgm:t>
        <a:bodyPr/>
        <a:lstStyle/>
        <a:p>
          <a:endParaRPr lang="en-US"/>
        </a:p>
      </dgm:t>
    </dgm:pt>
    <dgm:pt modelId="{C3AA2E0D-D6D1-1D41-BEF3-65455188766D}">
      <dgm:prSet custT="1"/>
      <dgm:spPr/>
      <dgm:t>
        <a:bodyPr/>
        <a:lstStyle/>
        <a:p>
          <a:pPr algn="l" defTabSz="914400">
            <a:buNone/>
          </a:pPr>
          <a:r>
            <a:rPr lang="en-US" sz="3200" b="0" i="0">
              <a:solidFill>
                <a:srgbClr val="000000"/>
              </a:solidFill>
              <a:latin typeface="Trebuchet MS"/>
              <a:ea typeface="+mn-ea"/>
              <a:cs typeface="Trebuchet MS"/>
            </a:rPr>
            <a:t>1-877-462-2582		</a:t>
          </a:r>
        </a:p>
      </dgm:t>
    </dgm:pt>
    <dgm:pt modelId="{CB9A55C9-F958-0A45-AEC2-ED1836930DBF}" type="parTrans" cxnId="{5A9CB1EF-8876-0949-9985-DBFD50E58E28}">
      <dgm:prSet/>
      <dgm:spPr/>
      <dgm:t>
        <a:bodyPr/>
        <a:lstStyle/>
        <a:p>
          <a:endParaRPr lang="en-US"/>
        </a:p>
      </dgm:t>
    </dgm:pt>
    <dgm:pt modelId="{A4F4B326-E6C1-A240-BA1A-E3A53901E967}" type="sibTrans" cxnId="{5A9CB1EF-8876-0949-9985-DBFD50E58E28}">
      <dgm:prSet/>
      <dgm:spPr/>
      <dgm:t>
        <a:bodyPr/>
        <a:lstStyle/>
        <a:p>
          <a:endParaRPr lang="en-US"/>
        </a:p>
      </dgm:t>
    </dgm:pt>
    <dgm:pt modelId="{6F2B3F10-74F9-B34D-869A-2027E4A37A91}">
      <dgm:prSet custT="1"/>
      <dgm:spPr/>
      <dgm:t>
        <a:bodyPr/>
        <a:lstStyle/>
        <a:p>
          <a:pPr algn="l" defTabSz="914400">
            <a:buNone/>
          </a:pPr>
          <a:r>
            <a:rPr lang="en-US" sz="3200" b="0" i="0">
              <a:solidFill>
                <a:srgbClr val="000000"/>
              </a:solidFill>
              <a:latin typeface="Trebuchet MS"/>
              <a:ea typeface="+mn-ea"/>
              <a:cs typeface="Trebuchet MS"/>
            </a:rPr>
            <a:t>1-818-774-3065 </a:t>
          </a:r>
        </a:p>
      </dgm:t>
    </dgm:pt>
    <dgm:pt modelId="{572C6DCE-D615-0B43-8322-349F1384D3C6}" type="parTrans" cxnId="{114F2AFB-AFCC-BF4B-A3C1-7D6A7B45C819}">
      <dgm:prSet/>
      <dgm:spPr/>
      <dgm:t>
        <a:bodyPr/>
        <a:lstStyle/>
        <a:p>
          <a:endParaRPr lang="en-US"/>
        </a:p>
      </dgm:t>
    </dgm:pt>
    <dgm:pt modelId="{D220BF10-E666-9440-992B-8016AD2EA3E5}" type="sibTrans" cxnId="{114F2AFB-AFCC-BF4B-A3C1-7D6A7B45C819}">
      <dgm:prSet/>
      <dgm:spPr/>
      <dgm:t>
        <a:bodyPr/>
        <a:lstStyle/>
        <a:p>
          <a:endParaRPr lang="en-US"/>
        </a:p>
      </dgm:t>
    </dgm:pt>
    <dgm:pt modelId="{E23EA26D-942B-B840-944B-3FF42C9218DF}" type="pres">
      <dgm:prSet presAssocID="{46883736-5901-1440-9825-F6D0BA7C15E6}" presName="linear" presStyleCnt="0">
        <dgm:presLayoutVars>
          <dgm:animLvl val="lvl"/>
          <dgm:resizeHandles val="exact"/>
        </dgm:presLayoutVars>
      </dgm:prSet>
      <dgm:spPr/>
      <dgm:t>
        <a:bodyPr/>
        <a:lstStyle/>
        <a:p>
          <a:endParaRPr lang="en-US"/>
        </a:p>
      </dgm:t>
    </dgm:pt>
    <dgm:pt modelId="{2FA5A80B-115A-CD48-8220-26562D9F50A1}" type="pres">
      <dgm:prSet presAssocID="{DD96F597-9A25-E94F-9B5A-E58267CCBFAE}" presName="parentText" presStyleLbl="node1" presStyleIdx="0" presStyleCnt="1">
        <dgm:presLayoutVars>
          <dgm:chMax val="0"/>
          <dgm:bulletEnabled val="1"/>
        </dgm:presLayoutVars>
      </dgm:prSet>
      <dgm:spPr/>
      <dgm:t>
        <a:bodyPr/>
        <a:lstStyle/>
        <a:p>
          <a:endParaRPr lang="en-US"/>
        </a:p>
      </dgm:t>
    </dgm:pt>
    <dgm:pt modelId="{05BF16AF-35C6-AE41-A093-7A032F0E2B4B}" type="pres">
      <dgm:prSet presAssocID="{DD96F597-9A25-E94F-9B5A-E58267CCBFAE}" presName="childText" presStyleLbl="revTx" presStyleIdx="0" presStyleCnt="1">
        <dgm:presLayoutVars>
          <dgm:bulletEnabled val="1"/>
        </dgm:presLayoutVars>
      </dgm:prSet>
      <dgm:spPr/>
      <dgm:t>
        <a:bodyPr/>
        <a:lstStyle/>
        <a:p>
          <a:endParaRPr lang="en-US"/>
        </a:p>
      </dgm:t>
    </dgm:pt>
  </dgm:ptLst>
  <dgm:cxnLst>
    <dgm:cxn modelId="{271D156F-0CD6-784B-AA73-EF97629858AC}" type="presOf" srcId="{C3AA2E0D-D6D1-1D41-BEF3-65455188766D}" destId="{05BF16AF-35C6-AE41-A093-7A032F0E2B4B}" srcOrd="0" destOrd="1" presId="urn:microsoft.com/office/officeart/2005/8/layout/vList2"/>
    <dgm:cxn modelId="{D33E2D38-F104-0E41-BF49-B33DCC3CCB59}" type="presOf" srcId="{DD96F597-9A25-E94F-9B5A-E58267CCBFAE}" destId="{2FA5A80B-115A-CD48-8220-26562D9F50A1}" srcOrd="0" destOrd="0" presId="urn:microsoft.com/office/officeart/2005/8/layout/vList2"/>
    <dgm:cxn modelId="{BA0FEE1D-5927-0D49-A563-F4AAE53C8720}" srcId="{DD96F597-9A25-E94F-9B5A-E58267CCBFAE}" destId="{B67EBBF6-3424-C54C-8970-E4FCD2161DC8}" srcOrd="0" destOrd="0" parTransId="{65FF242A-CC00-664E-AB71-1CAC4D2DC7F9}" sibTransId="{028ED132-C7AC-ED4E-8181-38D6F4C3BEF2}"/>
    <dgm:cxn modelId="{C151D8A1-5D73-534F-8D93-153331B474BE}" srcId="{46883736-5901-1440-9825-F6D0BA7C15E6}" destId="{DD96F597-9A25-E94F-9B5A-E58267CCBFAE}" srcOrd="0" destOrd="0" parTransId="{DE0643A5-BC53-C442-8CDD-D975900DB3E2}" sibTransId="{502FD121-6D7C-1847-BBF5-1D885D1CE0AA}"/>
    <dgm:cxn modelId="{114F2AFB-AFCC-BF4B-A3C1-7D6A7B45C819}" srcId="{49AE3934-4400-EC40-A6CE-839BE89C690D}" destId="{6F2B3F10-74F9-B34D-869A-2027E4A37A91}" srcOrd="0" destOrd="0" parTransId="{572C6DCE-D615-0B43-8322-349F1384D3C6}" sibTransId="{D220BF10-E666-9440-992B-8016AD2EA3E5}"/>
    <dgm:cxn modelId="{32C4966B-4CC5-9E49-A2A2-90CBAE510FD5}" srcId="{DD96F597-9A25-E94F-9B5A-E58267CCBFAE}" destId="{49AE3934-4400-EC40-A6CE-839BE89C690D}" srcOrd="1" destOrd="0" parTransId="{16446C7E-B435-F948-A87A-FC6A49CD0F20}" sibTransId="{0625F0D3-1F0A-1A4F-98E0-2D8ED978927C}"/>
    <dgm:cxn modelId="{5A9CB1EF-8876-0949-9985-DBFD50E58E28}" srcId="{B67EBBF6-3424-C54C-8970-E4FCD2161DC8}" destId="{C3AA2E0D-D6D1-1D41-BEF3-65455188766D}" srcOrd="0" destOrd="0" parTransId="{CB9A55C9-F958-0A45-AEC2-ED1836930DBF}" sibTransId="{A4F4B326-E6C1-A240-BA1A-E3A53901E967}"/>
    <dgm:cxn modelId="{35CD2CDE-34C3-6F44-A85C-58D6DB0BDFCF}" type="presOf" srcId="{49AE3934-4400-EC40-A6CE-839BE89C690D}" destId="{05BF16AF-35C6-AE41-A093-7A032F0E2B4B}" srcOrd="0" destOrd="2" presId="urn:microsoft.com/office/officeart/2005/8/layout/vList2"/>
    <dgm:cxn modelId="{A13A6218-CD61-0A47-B3DF-754228E4CCDD}" type="presOf" srcId="{B67EBBF6-3424-C54C-8970-E4FCD2161DC8}" destId="{05BF16AF-35C6-AE41-A093-7A032F0E2B4B}" srcOrd="0" destOrd="0" presId="urn:microsoft.com/office/officeart/2005/8/layout/vList2"/>
    <dgm:cxn modelId="{CF2E849A-5798-6B49-A8E0-02F869832CEA}" type="presOf" srcId="{46883736-5901-1440-9825-F6D0BA7C15E6}" destId="{E23EA26D-942B-B840-944B-3FF42C9218DF}" srcOrd="0" destOrd="0" presId="urn:microsoft.com/office/officeart/2005/8/layout/vList2"/>
    <dgm:cxn modelId="{860E3804-624E-7845-BBAE-CFCA095A49B4}" type="presOf" srcId="{6F2B3F10-74F9-B34D-869A-2027E4A37A91}" destId="{05BF16AF-35C6-AE41-A093-7A032F0E2B4B}" srcOrd="0" destOrd="3" presId="urn:microsoft.com/office/officeart/2005/8/layout/vList2"/>
    <dgm:cxn modelId="{6BE9E424-062F-5249-96B6-5DFF4BF8B1E0}" type="presParOf" srcId="{E23EA26D-942B-B840-944B-3FF42C9218DF}" destId="{2FA5A80B-115A-CD48-8220-26562D9F50A1}" srcOrd="0" destOrd="0" presId="urn:microsoft.com/office/officeart/2005/8/layout/vList2"/>
    <dgm:cxn modelId="{EEE18A60-9079-504A-9A20-1A00BDDC2C22}" type="presParOf" srcId="{E23EA26D-942B-B840-944B-3FF42C9218DF}" destId="{05BF16AF-35C6-AE41-A093-7A032F0E2B4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A80B-115A-CD48-8220-26562D9F50A1}">
      <dsp:nvSpPr>
        <dsp:cNvPr id="0" name=""/>
        <dsp:cNvSpPr/>
      </dsp:nvSpPr>
      <dsp:spPr>
        <a:xfrm>
          <a:off x="0" y="167988"/>
          <a:ext cx="6350244" cy="982799"/>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914400">
            <a:lnSpc>
              <a:spcPct val="90000"/>
            </a:lnSpc>
            <a:spcBef>
              <a:spcPct val="0"/>
            </a:spcBef>
            <a:spcAft>
              <a:spcPct val="35000"/>
            </a:spcAft>
            <a:buNone/>
          </a:pPr>
          <a:r>
            <a:rPr lang="en-US" sz="4200" b="0" i="0" kern="1200" dirty="0">
              <a:latin typeface="Trebuchet MS"/>
              <a:ea typeface="+mn-ea"/>
              <a:cs typeface="Trebuchet MS"/>
            </a:rPr>
            <a:t>Los </a:t>
          </a:r>
          <a:r>
            <a:rPr lang="en-US" sz="4200" b="0" i="0" kern="1200" dirty="0" err="1" smtClean="0">
              <a:latin typeface="Trebuchet MS"/>
              <a:ea typeface="+mn-ea"/>
            </a:rPr>
            <a:t>Á</a:t>
          </a:r>
          <a:r>
            <a:rPr lang="en-US" sz="4200" b="0" i="0" kern="1200" dirty="0" err="1" smtClean="0">
              <a:latin typeface="Trebuchet MS"/>
              <a:ea typeface="+mn-ea"/>
              <a:cs typeface="Trebuchet MS"/>
            </a:rPr>
            <a:t>ngeles</a:t>
          </a:r>
          <a:r>
            <a:rPr lang="en-US" sz="4200" b="0" i="0" kern="1200" dirty="0" smtClean="0">
              <a:latin typeface="Trebuchet MS"/>
              <a:ea typeface="+mn-ea"/>
              <a:cs typeface="Trebuchet MS"/>
            </a:rPr>
            <a:t> </a:t>
          </a:r>
          <a:endParaRPr lang="en-US" sz="4200" b="0" i="0" kern="1200" dirty="0">
            <a:latin typeface="Trebuchet MS"/>
            <a:ea typeface="+mn-ea"/>
            <a:cs typeface="Trebuchet MS"/>
          </a:endParaRPr>
        </a:p>
      </dsp:txBody>
      <dsp:txXfrm>
        <a:off x="47976" y="215964"/>
        <a:ext cx="6254292" cy="886847"/>
      </dsp:txXfrm>
    </dsp:sp>
    <dsp:sp modelId="{05BF16AF-35C6-AE41-A093-7A032F0E2B4B}">
      <dsp:nvSpPr>
        <dsp:cNvPr id="0" name=""/>
        <dsp:cNvSpPr/>
      </dsp:nvSpPr>
      <dsp:spPr>
        <a:xfrm>
          <a:off x="0" y="1150788"/>
          <a:ext cx="6350244" cy="269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620" tIns="53340" rIns="298704" bIns="53340" numCol="1" spcCol="1270" anchor="t" anchorCtr="0">
          <a:noAutofit/>
        </a:bodyPr>
        <a:lstStyle/>
        <a:p>
          <a:pPr marL="285750" lvl="1" indent="-285750" algn="l" defTabSz="914400">
            <a:lnSpc>
              <a:spcPct val="90000"/>
            </a:lnSpc>
            <a:spcBef>
              <a:spcPct val="0"/>
            </a:spcBef>
            <a:spcAft>
              <a:spcPct val="20000"/>
            </a:spcAft>
            <a:buChar char="••"/>
          </a:pPr>
          <a:r>
            <a:rPr lang="en-US" sz="3300" b="0" i="0" kern="1200" dirty="0" smtClean="0">
              <a:latin typeface="Trebuchet MS"/>
              <a:ea typeface="+mn-ea"/>
              <a:cs typeface="Trebuchet MS"/>
            </a:rPr>
            <a:t> Care 1st </a:t>
          </a:r>
          <a:r>
            <a:rPr lang="en-US" sz="3300" b="0" i="0" kern="1200" dirty="0">
              <a:latin typeface="Trebuchet MS"/>
              <a:ea typeface="+mn-ea"/>
              <a:cs typeface="Trebuchet MS"/>
            </a:rPr>
            <a:t>Cal </a:t>
          </a:r>
          <a:r>
            <a:rPr lang="en-US" sz="3300" b="0" i="0" kern="1200" dirty="0" err="1">
              <a:latin typeface="Trebuchet MS"/>
              <a:ea typeface="+mn-ea"/>
              <a:cs typeface="Trebuchet MS"/>
            </a:rPr>
            <a:t>MediConnect</a:t>
          </a:r>
          <a:endParaRPr lang="en-US" sz="3300" b="0" i="0" kern="1200" dirty="0">
            <a:latin typeface="Trebuchet MS"/>
            <a:ea typeface="+mn-ea"/>
            <a:cs typeface="Trebuchet MS"/>
          </a:endParaRPr>
        </a:p>
        <a:p>
          <a:pPr marL="285750" lvl="1" indent="-285750" algn="l" defTabSz="914400">
            <a:lnSpc>
              <a:spcPct val="90000"/>
            </a:lnSpc>
            <a:spcBef>
              <a:spcPct val="0"/>
            </a:spcBef>
            <a:spcAft>
              <a:spcPct val="20000"/>
            </a:spcAft>
            <a:buChar char="••"/>
          </a:pPr>
          <a:r>
            <a:rPr lang="en-US" sz="3300" b="0" i="0" kern="1200" dirty="0" smtClean="0">
              <a:latin typeface="Trebuchet MS"/>
              <a:ea typeface="+mn-ea"/>
              <a:cs typeface="Trebuchet MS"/>
            </a:rPr>
            <a:t> </a:t>
          </a:r>
          <a:r>
            <a:rPr lang="en-US" sz="3300" b="0" i="0" kern="1200" dirty="0" err="1" smtClean="0">
              <a:latin typeface="Trebuchet MS"/>
              <a:ea typeface="+mn-ea"/>
              <a:cs typeface="Trebuchet MS"/>
            </a:rPr>
            <a:t>CareMore</a:t>
          </a:r>
          <a:r>
            <a:rPr lang="en-US" sz="3300" b="0" i="0" kern="1200" dirty="0" smtClean="0">
              <a:latin typeface="Trebuchet MS"/>
              <a:ea typeface="+mn-ea"/>
              <a:cs typeface="Trebuchet MS"/>
            </a:rPr>
            <a:t> </a:t>
          </a:r>
          <a:r>
            <a:rPr lang="en-US" sz="3300" b="0" i="0" kern="1200" dirty="0">
              <a:latin typeface="Trebuchet MS"/>
              <a:ea typeface="+mn-ea"/>
              <a:cs typeface="Trebuchet MS"/>
            </a:rPr>
            <a:t>Cal </a:t>
          </a:r>
          <a:r>
            <a:rPr lang="en-US" sz="3300" b="0" i="0" kern="1200" dirty="0" err="1">
              <a:latin typeface="Trebuchet MS"/>
              <a:ea typeface="+mn-ea"/>
              <a:cs typeface="Trebuchet MS"/>
            </a:rPr>
            <a:t>MediConnect</a:t>
          </a:r>
          <a:endParaRPr lang="en-US" sz="3300" b="0" i="0" kern="1200" dirty="0">
            <a:latin typeface="Trebuchet MS"/>
            <a:ea typeface="+mn-ea"/>
            <a:cs typeface="Trebuchet MS"/>
          </a:endParaRPr>
        </a:p>
        <a:p>
          <a:pPr marL="285750" lvl="1" indent="-285750" algn="l" defTabSz="914400">
            <a:lnSpc>
              <a:spcPct val="90000"/>
            </a:lnSpc>
            <a:spcBef>
              <a:spcPct val="0"/>
            </a:spcBef>
            <a:spcAft>
              <a:spcPct val="20000"/>
            </a:spcAft>
            <a:buChar char="••"/>
          </a:pPr>
          <a:r>
            <a:rPr lang="en-US" sz="3300" b="0" i="0" kern="1200" dirty="0" smtClean="0">
              <a:latin typeface="Trebuchet MS"/>
              <a:ea typeface="+mn-ea"/>
              <a:cs typeface="Trebuchet MS"/>
            </a:rPr>
            <a:t> Health Net </a:t>
          </a:r>
          <a:r>
            <a:rPr lang="en-US" sz="3300" b="0" i="0" kern="1200" dirty="0">
              <a:latin typeface="Trebuchet MS"/>
              <a:ea typeface="+mn-ea"/>
              <a:cs typeface="Trebuchet MS"/>
            </a:rPr>
            <a:t>Cal </a:t>
          </a:r>
          <a:r>
            <a:rPr lang="en-US" sz="3300" b="0" i="0" kern="1200" dirty="0" err="1">
              <a:latin typeface="Trebuchet MS"/>
              <a:ea typeface="+mn-ea"/>
              <a:cs typeface="Trebuchet MS"/>
            </a:rPr>
            <a:t>MediConnect</a:t>
          </a:r>
          <a:endParaRPr lang="en-US" sz="3300" b="0" i="0" kern="1200" dirty="0">
            <a:latin typeface="Trebuchet MS"/>
            <a:ea typeface="+mn-ea"/>
            <a:cs typeface="Trebuchet MS"/>
          </a:endParaRPr>
        </a:p>
        <a:p>
          <a:pPr marL="285750" lvl="1" indent="-285750" algn="l" defTabSz="914400">
            <a:lnSpc>
              <a:spcPct val="90000"/>
            </a:lnSpc>
            <a:spcBef>
              <a:spcPct val="0"/>
            </a:spcBef>
            <a:spcAft>
              <a:spcPct val="20000"/>
            </a:spcAft>
            <a:buChar char="••"/>
          </a:pPr>
          <a:r>
            <a:rPr lang="en-US" sz="3300" b="0" i="0" kern="1200" dirty="0" smtClean="0">
              <a:latin typeface="Trebuchet MS"/>
              <a:ea typeface="+mn-ea"/>
              <a:cs typeface="Trebuchet MS"/>
            </a:rPr>
            <a:t>L.A. Care </a:t>
          </a:r>
          <a:r>
            <a:rPr lang="en-US" sz="3300" b="0" i="0" kern="1200" dirty="0">
              <a:latin typeface="Trebuchet MS"/>
              <a:ea typeface="+mn-ea"/>
              <a:cs typeface="Trebuchet MS"/>
            </a:rPr>
            <a:t>Cal </a:t>
          </a:r>
          <a:r>
            <a:rPr lang="en-US" sz="3300" b="0" i="0" kern="1200" dirty="0" err="1">
              <a:latin typeface="Trebuchet MS"/>
              <a:ea typeface="+mn-ea"/>
              <a:cs typeface="Trebuchet MS"/>
            </a:rPr>
            <a:t>MediConnect</a:t>
          </a:r>
          <a:endParaRPr lang="en-US" sz="3300" b="0" i="0" kern="1200" dirty="0">
            <a:latin typeface="Trebuchet MS"/>
            <a:ea typeface="+mn-ea"/>
            <a:cs typeface="Trebuchet MS"/>
          </a:endParaRPr>
        </a:p>
        <a:p>
          <a:pPr marL="285750" lvl="1" indent="-285750" algn="l" defTabSz="914400">
            <a:lnSpc>
              <a:spcPct val="90000"/>
            </a:lnSpc>
            <a:spcBef>
              <a:spcPct val="0"/>
            </a:spcBef>
            <a:spcAft>
              <a:spcPct val="20000"/>
            </a:spcAft>
            <a:buChar char="••"/>
          </a:pPr>
          <a:r>
            <a:rPr lang="en-US" sz="3300" b="0" i="0" kern="1200" dirty="0" smtClean="0">
              <a:latin typeface="Trebuchet MS"/>
              <a:ea typeface="+mn-ea"/>
              <a:cs typeface="Trebuchet MS"/>
            </a:rPr>
            <a:t>Molina Dual Options</a:t>
          </a:r>
          <a:endParaRPr lang="en-US" sz="3300" b="0" i="0" kern="1200" dirty="0">
            <a:latin typeface="Trebuchet MS"/>
            <a:ea typeface="+mn-ea"/>
            <a:cs typeface="Trebuchet MS"/>
          </a:endParaRPr>
        </a:p>
      </dsp:txBody>
      <dsp:txXfrm>
        <a:off x="0" y="1150788"/>
        <a:ext cx="6350244" cy="2695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A80B-115A-CD48-8220-26562D9F50A1}">
      <dsp:nvSpPr>
        <dsp:cNvPr id="0" name=""/>
        <dsp:cNvSpPr/>
      </dsp:nvSpPr>
      <dsp:spPr>
        <a:xfrm>
          <a:off x="0" y="269"/>
          <a:ext cx="6383867" cy="1006200"/>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914400">
            <a:lnSpc>
              <a:spcPct val="90000"/>
            </a:lnSpc>
            <a:spcBef>
              <a:spcPct val="0"/>
            </a:spcBef>
            <a:spcAft>
              <a:spcPct val="35000"/>
            </a:spcAft>
            <a:buNone/>
          </a:pPr>
          <a:r>
            <a:rPr lang="en-US" sz="4300" b="0" i="0" kern="1200" dirty="0">
              <a:latin typeface="Trebuchet MS"/>
              <a:ea typeface="+mn-ea"/>
              <a:cs typeface="Trebuchet MS"/>
            </a:rPr>
            <a:t>Los </a:t>
          </a:r>
          <a:r>
            <a:rPr lang="en-US" sz="4300" b="0" i="0" kern="1200" dirty="0" err="1" smtClean="0">
              <a:latin typeface="Trebuchet MS"/>
              <a:ea typeface="+mn-ea"/>
            </a:rPr>
            <a:t>Á</a:t>
          </a:r>
          <a:r>
            <a:rPr lang="en-US" sz="4300" b="0" i="0" kern="1200" dirty="0" err="1" smtClean="0">
              <a:latin typeface="Trebuchet MS"/>
              <a:ea typeface="+mn-ea"/>
              <a:cs typeface="Trebuchet MS"/>
            </a:rPr>
            <a:t>ngeles</a:t>
          </a:r>
          <a:r>
            <a:rPr lang="en-US" sz="4300" b="0" i="0" kern="1200" dirty="0" smtClean="0">
              <a:latin typeface="Trebuchet MS"/>
              <a:ea typeface="+mn-ea"/>
              <a:cs typeface="Trebuchet MS"/>
            </a:rPr>
            <a:t> </a:t>
          </a:r>
          <a:endParaRPr lang="en-US" sz="4300" b="0" i="0" kern="1200" dirty="0">
            <a:latin typeface="Trebuchet MS"/>
            <a:ea typeface="+mn-ea"/>
            <a:cs typeface="Trebuchet MS"/>
          </a:endParaRPr>
        </a:p>
      </dsp:txBody>
      <dsp:txXfrm>
        <a:off x="49119" y="49388"/>
        <a:ext cx="6285629" cy="907962"/>
      </dsp:txXfrm>
    </dsp:sp>
    <dsp:sp modelId="{05BF16AF-35C6-AE41-A093-7A032F0E2B4B}">
      <dsp:nvSpPr>
        <dsp:cNvPr id="0" name=""/>
        <dsp:cNvSpPr/>
      </dsp:nvSpPr>
      <dsp:spPr>
        <a:xfrm>
          <a:off x="0" y="1006469"/>
          <a:ext cx="6383867" cy="3382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688" tIns="54610" rIns="305816" bIns="54610" numCol="1" spcCol="1270" anchor="t" anchorCtr="0">
          <a:noAutofit/>
        </a:bodyPr>
        <a:lstStyle/>
        <a:p>
          <a:pPr marL="285750" lvl="1" indent="-285750" algn="l" defTabSz="914400">
            <a:lnSpc>
              <a:spcPct val="90000"/>
            </a:lnSpc>
            <a:spcBef>
              <a:spcPct val="0"/>
            </a:spcBef>
            <a:spcAft>
              <a:spcPct val="20000"/>
            </a:spcAft>
            <a:buChar char="••"/>
          </a:pPr>
          <a:r>
            <a:rPr lang="en-US" sz="3400" b="0" i="0" kern="1200">
              <a:latin typeface="Trebuchet MS"/>
              <a:ea typeface="+mn-ea"/>
              <a:cs typeface="Trebuchet MS"/>
            </a:rPr>
            <a:t>L.A Care Medi-Cal Plan</a:t>
          </a:r>
        </a:p>
        <a:p>
          <a:pPr marL="571500" lvl="2" indent="-285750" algn="l" defTabSz="914400">
            <a:lnSpc>
              <a:spcPct val="90000"/>
            </a:lnSpc>
            <a:spcBef>
              <a:spcPct val="0"/>
            </a:spcBef>
            <a:spcAft>
              <a:spcPct val="20000"/>
            </a:spcAft>
            <a:buChar char="••"/>
          </a:pPr>
          <a:r>
            <a:rPr lang="en-US" sz="3400" b="0" i="0" kern="1200">
              <a:latin typeface="Trebuchet MS"/>
              <a:ea typeface="+mn-ea"/>
              <a:cs typeface="Trebuchet MS"/>
            </a:rPr>
            <a:t>Anthem</a:t>
          </a:r>
        </a:p>
        <a:p>
          <a:pPr marL="571500" lvl="2" indent="-285750" algn="l" defTabSz="914400">
            <a:lnSpc>
              <a:spcPct val="90000"/>
            </a:lnSpc>
            <a:spcBef>
              <a:spcPct val="0"/>
            </a:spcBef>
            <a:spcAft>
              <a:spcPct val="20000"/>
            </a:spcAft>
            <a:buChar char="••"/>
          </a:pPr>
          <a:r>
            <a:rPr lang="en-US" sz="3400" b="0" i="0" kern="1200">
              <a:latin typeface="Trebuchet MS"/>
              <a:ea typeface="+mn-ea"/>
              <a:cs typeface="Trebuchet MS"/>
            </a:rPr>
            <a:t>Care 1</a:t>
          </a:r>
          <a:r>
            <a:rPr lang="en-US" sz="3400" b="0" i="0" kern="1200" baseline="30000">
              <a:latin typeface="Trebuchet MS"/>
              <a:ea typeface="+mn-ea"/>
              <a:cs typeface="Trebuchet MS"/>
            </a:rPr>
            <a:t>st </a:t>
          </a:r>
          <a:r>
            <a:rPr lang="en-US" sz="3400" b="0" i="0" kern="1200" baseline="0">
              <a:latin typeface="Trebuchet MS"/>
              <a:ea typeface="+mn-ea"/>
              <a:cs typeface="Trebuchet MS"/>
            </a:rPr>
            <a:t>Health Plan</a:t>
          </a:r>
        </a:p>
        <a:p>
          <a:pPr marL="571500" lvl="2" indent="-285750" algn="l" defTabSz="914400">
            <a:lnSpc>
              <a:spcPct val="90000"/>
            </a:lnSpc>
            <a:spcBef>
              <a:spcPct val="0"/>
            </a:spcBef>
            <a:spcAft>
              <a:spcPct val="20000"/>
            </a:spcAft>
            <a:buChar char="••"/>
          </a:pPr>
          <a:r>
            <a:rPr lang="en-US" sz="3400" b="0" i="0" kern="1200">
              <a:latin typeface="Trebuchet MS"/>
              <a:ea typeface="+mn-ea"/>
              <a:cs typeface="Trebuchet MS"/>
            </a:rPr>
            <a:t>Kaiser Permanente</a:t>
          </a:r>
        </a:p>
        <a:p>
          <a:pPr marL="285750" lvl="1" indent="-285750" algn="l" defTabSz="914400">
            <a:lnSpc>
              <a:spcPct val="90000"/>
            </a:lnSpc>
            <a:spcBef>
              <a:spcPct val="0"/>
            </a:spcBef>
            <a:spcAft>
              <a:spcPct val="20000"/>
            </a:spcAft>
            <a:buChar char="••"/>
          </a:pPr>
          <a:r>
            <a:rPr lang="en-US" sz="3400" b="0" i="0" kern="1200">
              <a:latin typeface="Trebuchet MS"/>
              <a:ea typeface="+mn-ea"/>
              <a:cs typeface="Trebuchet MS"/>
            </a:rPr>
            <a:t>Health Net</a:t>
          </a:r>
        </a:p>
        <a:p>
          <a:pPr marL="571500" lvl="2" indent="-285750" algn="l" defTabSz="914400">
            <a:lnSpc>
              <a:spcPct val="90000"/>
            </a:lnSpc>
            <a:spcBef>
              <a:spcPct val="0"/>
            </a:spcBef>
            <a:spcAft>
              <a:spcPct val="20000"/>
            </a:spcAft>
            <a:buChar char="••"/>
          </a:pPr>
          <a:r>
            <a:rPr lang="en-US" sz="3400" b="0" i="0" kern="1200">
              <a:latin typeface="Trebuchet MS"/>
              <a:ea typeface="+mn-ea"/>
              <a:cs typeface="Trebuchet MS"/>
            </a:rPr>
            <a:t>Molina Health Plan</a:t>
          </a:r>
        </a:p>
      </dsp:txBody>
      <dsp:txXfrm>
        <a:off x="0" y="1006469"/>
        <a:ext cx="6383867" cy="3382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5A80B-115A-CD48-8220-26562D9F50A1}">
      <dsp:nvSpPr>
        <dsp:cNvPr id="0" name=""/>
        <dsp:cNvSpPr/>
      </dsp:nvSpPr>
      <dsp:spPr>
        <a:xfrm>
          <a:off x="0" y="1871"/>
          <a:ext cx="7048500" cy="1521000"/>
        </a:xfrm>
        <a:prstGeom prst="roundRect">
          <a:avLst/>
        </a:prstGeom>
        <a:solidFill>
          <a:schemeClr val="accent4">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914400">
            <a:lnSpc>
              <a:spcPct val="90000"/>
            </a:lnSpc>
            <a:spcBef>
              <a:spcPct val="0"/>
            </a:spcBef>
            <a:spcAft>
              <a:spcPct val="35000"/>
            </a:spcAft>
            <a:buNone/>
          </a:pPr>
          <a:r>
            <a:rPr lang="en-US" sz="6500" b="0" i="0" kern="1200" dirty="0">
              <a:latin typeface="Trebuchet MS"/>
              <a:ea typeface="+mn-ea"/>
              <a:cs typeface="Trebuchet MS"/>
            </a:rPr>
            <a:t>Los </a:t>
          </a:r>
          <a:r>
            <a:rPr lang="en-US" sz="6500" b="0" i="0" kern="1200" dirty="0" err="1" smtClean="0">
              <a:latin typeface="Trebuchet MS"/>
              <a:ea typeface="+mn-ea"/>
            </a:rPr>
            <a:t>Á</a:t>
          </a:r>
          <a:r>
            <a:rPr lang="en-US" sz="6500" b="0" i="0" kern="1200" dirty="0" err="1" smtClean="0">
              <a:latin typeface="Trebuchet MS"/>
              <a:ea typeface="+mn-ea"/>
              <a:cs typeface="Trebuchet MS"/>
            </a:rPr>
            <a:t>ngeles</a:t>
          </a:r>
          <a:r>
            <a:rPr lang="en-US" sz="6500" b="0" i="0" kern="1200" dirty="0" smtClean="0">
              <a:latin typeface="Trebuchet MS"/>
              <a:ea typeface="+mn-ea"/>
              <a:cs typeface="Trebuchet MS"/>
            </a:rPr>
            <a:t> </a:t>
          </a:r>
          <a:endParaRPr lang="en-US" sz="6500" b="0" i="0" kern="1200" dirty="0">
            <a:latin typeface="Trebuchet MS"/>
            <a:ea typeface="+mn-ea"/>
            <a:cs typeface="Trebuchet MS"/>
          </a:endParaRPr>
        </a:p>
      </dsp:txBody>
      <dsp:txXfrm>
        <a:off x="74249" y="76120"/>
        <a:ext cx="6900002" cy="1372502"/>
      </dsp:txXfrm>
    </dsp:sp>
    <dsp:sp modelId="{05BF16AF-35C6-AE41-A093-7A032F0E2B4B}">
      <dsp:nvSpPr>
        <dsp:cNvPr id="0" name=""/>
        <dsp:cNvSpPr/>
      </dsp:nvSpPr>
      <dsp:spPr>
        <a:xfrm>
          <a:off x="0" y="1522871"/>
          <a:ext cx="7048500" cy="2489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790" tIns="40640" rIns="227584" bIns="40640" numCol="1" spcCol="1270" anchor="t" anchorCtr="0">
          <a:noAutofit/>
        </a:bodyPr>
        <a:lstStyle/>
        <a:p>
          <a:pPr marL="285750" lvl="1" indent="-285750" algn="l" defTabSz="914400">
            <a:lnSpc>
              <a:spcPct val="90000"/>
            </a:lnSpc>
            <a:spcBef>
              <a:spcPct val="0"/>
            </a:spcBef>
            <a:spcAft>
              <a:spcPct val="20000"/>
            </a:spcAft>
            <a:buChar char="••"/>
          </a:pPr>
          <a:r>
            <a:rPr lang="en-US" sz="3200" b="0" i="0" kern="1200">
              <a:latin typeface="Trebuchet MS"/>
              <a:ea typeface="+mn-ea"/>
              <a:cs typeface="Trebuchet MS"/>
            </a:rPr>
            <a:t>Altamed Senior BuenaCare</a:t>
          </a:r>
        </a:p>
        <a:p>
          <a:pPr marL="571500" lvl="2" indent="-285750" algn="l" defTabSz="914400">
            <a:lnSpc>
              <a:spcPct val="90000"/>
            </a:lnSpc>
            <a:spcBef>
              <a:spcPct val="0"/>
            </a:spcBef>
            <a:spcAft>
              <a:spcPct val="20000"/>
            </a:spcAft>
            <a:buChar char="••"/>
          </a:pPr>
          <a:r>
            <a:rPr lang="en-US" sz="3200" b="0" i="0" kern="1200">
              <a:solidFill>
                <a:srgbClr val="000000"/>
              </a:solidFill>
              <a:latin typeface="Trebuchet MS"/>
              <a:ea typeface="+mn-ea"/>
              <a:cs typeface="Trebuchet MS"/>
            </a:rPr>
            <a:t>1-877-462-2582		</a:t>
          </a:r>
        </a:p>
        <a:p>
          <a:pPr marL="285750" lvl="1" indent="-285750" algn="l" defTabSz="914400">
            <a:lnSpc>
              <a:spcPct val="90000"/>
            </a:lnSpc>
            <a:spcBef>
              <a:spcPct val="0"/>
            </a:spcBef>
            <a:spcAft>
              <a:spcPct val="20000"/>
            </a:spcAft>
            <a:buChar char="••"/>
          </a:pPr>
          <a:r>
            <a:rPr lang="en-US" sz="3200" b="0" i="0" kern="1200">
              <a:latin typeface="Trebuchet MS"/>
              <a:ea typeface="+mn-ea"/>
              <a:cs typeface="Trebuchet MS"/>
            </a:rPr>
            <a:t>Centros para atención a adultos mayores Brandman</a:t>
          </a:r>
        </a:p>
        <a:p>
          <a:pPr marL="571500" lvl="2" indent="-285750" algn="l" defTabSz="914400">
            <a:lnSpc>
              <a:spcPct val="90000"/>
            </a:lnSpc>
            <a:spcBef>
              <a:spcPct val="0"/>
            </a:spcBef>
            <a:spcAft>
              <a:spcPct val="20000"/>
            </a:spcAft>
            <a:buChar char="••"/>
          </a:pPr>
          <a:r>
            <a:rPr lang="en-US" sz="3200" b="0" i="0" kern="1200">
              <a:solidFill>
                <a:srgbClr val="000000"/>
              </a:solidFill>
              <a:latin typeface="Trebuchet MS"/>
              <a:ea typeface="+mn-ea"/>
              <a:cs typeface="Trebuchet MS"/>
            </a:rPr>
            <a:t>1-818-774-3065 </a:t>
          </a:r>
        </a:p>
      </dsp:txBody>
      <dsp:txXfrm>
        <a:off x="0" y="1522871"/>
        <a:ext cx="7048500" cy="24891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sz="quarter" idx="1"/>
          </p:nvPr>
        </p:nvSpPr>
        <p:spPr>
          <a:xfrm>
            <a:off x="3625639" y="0"/>
            <a:ext cx="2773680" cy="434340"/>
          </a:xfrm>
          <a:prstGeom prst="rect">
            <a:avLst/>
          </a:prstGeom>
        </p:spPr>
        <p:txBody>
          <a:bodyPr vert="horz" lIns="86202" tIns="43102" rIns="86202" bIns="43102" rtlCol="0"/>
          <a:lstStyle>
            <a:lvl1pPr algn="r">
              <a:defRPr sz="1200"/>
            </a:lvl1pPr>
          </a:lstStyle>
          <a:p>
            <a:fld id="{C705E3DC-2857-9F41-A9AC-1CE107ED04A1}" type="datetimeFigureOut">
              <a:rPr lang="en-US" smtClean="0"/>
              <a:t>6/12/2014</a:t>
            </a:fld>
            <a:endParaRPr lang="en-US"/>
          </a:p>
        </p:txBody>
      </p:sp>
      <p:sp>
        <p:nvSpPr>
          <p:cNvPr id="4" name="Footer Placeholder 3"/>
          <p:cNvSpPr>
            <a:spLocks noGrp="1"/>
          </p:cNvSpPr>
          <p:nvPr>
            <p:ph type="ftr" sz="quarter" idx="2"/>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5" name="Slide Number Placeholder 4"/>
          <p:cNvSpPr>
            <a:spLocks noGrp="1"/>
          </p:cNvSpPr>
          <p:nvPr>
            <p:ph type="sldNum" sz="quarter" idx="3"/>
          </p:nvPr>
        </p:nvSpPr>
        <p:spPr>
          <a:xfrm>
            <a:off x="3625639" y="8250953"/>
            <a:ext cx="2773680" cy="434340"/>
          </a:xfrm>
          <a:prstGeom prst="rect">
            <a:avLst/>
          </a:prstGeom>
        </p:spPr>
        <p:txBody>
          <a:bodyPr vert="horz" lIns="86202" tIns="43102" rIns="86202" bIns="43102" rtlCol="0" anchor="b"/>
          <a:lstStyle>
            <a:lvl1pPr algn="r">
              <a:defRPr sz="1200"/>
            </a:lvl1pPr>
          </a:lstStyle>
          <a:p>
            <a:fld id="{3CBAE0B7-22D3-FB44-A896-B2714A18748B}" type="slidenum">
              <a:rPr lang="en-US" smtClean="0"/>
              <a:t>‹#›</a:t>
            </a:fld>
            <a:endParaRPr lang="en-US"/>
          </a:p>
        </p:txBody>
      </p:sp>
    </p:spTree>
    <p:extLst>
      <p:ext uri="{BB962C8B-B14F-4D97-AF65-F5344CB8AC3E}">
        <p14:creationId xmlns:p14="http://schemas.microsoft.com/office/powerpoint/2010/main" val="2082861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D91FC94C-B84E-0444-AC32-36DE52A1A495}" type="datetimeFigureOut">
              <a:rPr lang="en-US" smtClean="0"/>
              <a:t>6/12/2014</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4C93AF2A-854D-9C41-8F2D-010ECD0FC129}" type="slidenum">
              <a:rPr lang="en-US" smtClean="0"/>
              <a:t>‹#›</a:t>
            </a:fld>
            <a:endParaRPr lang="en-US"/>
          </a:p>
        </p:txBody>
      </p:sp>
    </p:spTree>
    <p:extLst>
      <p:ext uri="{BB962C8B-B14F-4D97-AF65-F5344CB8AC3E}">
        <p14:creationId xmlns:p14="http://schemas.microsoft.com/office/powerpoint/2010/main" val="40604198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a:t>
            </a:fld>
            <a:endParaRPr lang="en-US">
              <a:latin typeface="Calibri"/>
            </a:endParaRPr>
          </a:p>
        </p:txBody>
      </p:sp>
    </p:spTree>
    <p:extLst>
      <p:ext uri="{BB962C8B-B14F-4D97-AF65-F5344CB8AC3E}">
        <p14:creationId xmlns:p14="http://schemas.microsoft.com/office/powerpoint/2010/main" val="139376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Beneficiaries</a:t>
            </a:r>
            <a:r>
              <a:rPr lang="en-US" baseline="0" dirty="0" smtClean="0"/>
              <a:t> </a:t>
            </a:r>
            <a:r>
              <a:rPr lang="en-US" dirty="0" smtClean="0"/>
              <a:t>who</a:t>
            </a:r>
            <a:r>
              <a:rPr lang="en-US" baseline="0" dirty="0" smtClean="0"/>
              <a:t> are not eligible for Cal </a:t>
            </a:r>
            <a:r>
              <a:rPr lang="en-US" baseline="0" dirty="0" err="1" smtClean="0"/>
              <a:t>MediConnect</a:t>
            </a:r>
            <a:r>
              <a:rPr lang="en-US" baseline="0" dirty="0" smtClean="0"/>
              <a:t> or who choose to opt out will still need to enroll in a </a:t>
            </a:r>
            <a:r>
              <a:rPr lang="en-US" baseline="0" dirty="0" err="1" smtClean="0"/>
              <a:t>Medi</a:t>
            </a:r>
            <a:r>
              <a:rPr lang="en-US" baseline="0" dirty="0" smtClean="0"/>
              <a:t>-Cal managed care plan </a:t>
            </a:r>
            <a:r>
              <a:rPr lang="en-US" baseline="0" dirty="0" err="1" smtClean="0"/>
              <a:t>Medi</a:t>
            </a:r>
            <a:r>
              <a:rPr lang="en-US" baseline="0" dirty="0" smtClean="0"/>
              <a:t>-Cal Beneficiaries will receive some supplemental vision benefits.  Their Medicare benefits will remain the same, whether they are delivered through Medicare FFS or Medicare Advantage.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10</a:t>
            </a:fld>
            <a:endParaRPr lang="en-US">
              <a:latin typeface="Calibri"/>
            </a:endParaRPr>
          </a:p>
        </p:txBody>
      </p:sp>
    </p:spTree>
    <p:extLst>
      <p:ext uri="{BB962C8B-B14F-4D97-AF65-F5344CB8AC3E}">
        <p14:creationId xmlns:p14="http://schemas.microsoft.com/office/powerpoint/2010/main" val="48991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11</a:t>
            </a:fld>
            <a:endParaRPr lang="en-US"/>
          </a:p>
        </p:txBody>
      </p:sp>
    </p:spTree>
    <p:extLst>
      <p:ext uri="{BB962C8B-B14F-4D97-AF65-F5344CB8AC3E}">
        <p14:creationId xmlns:p14="http://schemas.microsoft.com/office/powerpoint/2010/main" val="1194307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12</a:t>
            </a:fld>
            <a:endParaRPr lang="en-US"/>
          </a:p>
        </p:txBody>
      </p:sp>
    </p:spTree>
    <p:extLst>
      <p:ext uri="{BB962C8B-B14F-4D97-AF65-F5344CB8AC3E}">
        <p14:creationId xmlns:p14="http://schemas.microsoft.com/office/powerpoint/2010/main" val="1403314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The health plan options in each county are different. </a:t>
            </a:r>
            <a:r>
              <a:rPr lang="en-US" baseline="0" dirty="0" smtClean="0"/>
              <a:t>Beneficiaries will receive information about each plan, including their provider networks, 60 days before enrollment.  The state will identify the plan that includes the providers beneficiaries currently are seeing.</a:t>
            </a:r>
            <a:endParaRPr lang="en-US" dirty="0" smtClean="0"/>
          </a:p>
          <a:p>
            <a:pPr defTabSz="431012">
              <a:defRPr/>
            </a:pPr>
            <a:endParaRPr lang="en-US"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13</a:t>
            </a:fld>
            <a:endParaRPr lang="en-US">
              <a:latin typeface="Calibri"/>
            </a:endParaRPr>
          </a:p>
        </p:txBody>
      </p:sp>
    </p:spTree>
    <p:extLst>
      <p:ext uri="{BB962C8B-B14F-4D97-AF65-F5344CB8AC3E}">
        <p14:creationId xmlns:p14="http://schemas.microsoft.com/office/powerpoint/2010/main" val="1045700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One option for those</a:t>
            </a:r>
            <a:r>
              <a:rPr lang="en-US" baseline="0" dirty="0" smtClean="0"/>
              <a:t> who do not want to go into Cal </a:t>
            </a:r>
            <a:r>
              <a:rPr lang="en-US" baseline="0" dirty="0" err="1" smtClean="0"/>
              <a:t>MediConnect</a:t>
            </a:r>
            <a:r>
              <a:rPr lang="en-US" baseline="0" dirty="0" smtClean="0"/>
              <a:t> is the PACE program.  This is available only to some </a:t>
            </a:r>
            <a:r>
              <a:rPr lang="en-US" baseline="0" dirty="0" err="1" smtClean="0"/>
              <a:t>Medi-Medi</a:t>
            </a:r>
            <a:r>
              <a:rPr lang="en-US" baseline="0" dirty="0" smtClean="0"/>
              <a:t> beneficiaries.  It is similar to Cal </a:t>
            </a:r>
            <a:r>
              <a:rPr lang="en-US" baseline="0" dirty="0" err="1" smtClean="0"/>
              <a:t>MediConnect</a:t>
            </a:r>
            <a:r>
              <a:rPr lang="en-US" baseline="0" dirty="0" smtClean="0"/>
              <a:t> in that it combines Medicare and </a:t>
            </a:r>
            <a:r>
              <a:rPr lang="en-US" baseline="0" dirty="0" err="1" smtClean="0"/>
              <a:t>Medi</a:t>
            </a:r>
            <a:r>
              <a:rPr lang="en-US" baseline="0" dirty="0" smtClean="0"/>
              <a:t>-Cal services to help provide care coordination to beneficiaries, but it has more restrictions than Cal </a:t>
            </a:r>
            <a:r>
              <a:rPr lang="en-US" baseline="0" dirty="0" err="1" smtClean="0"/>
              <a:t>MediConnect</a:t>
            </a:r>
            <a:r>
              <a:rPr lang="en-US" baseline="0" dirty="0" smtClean="0"/>
              <a:t>.  </a:t>
            </a:r>
            <a:endParaRPr lang="en-US" dirty="0" smtClean="0"/>
          </a:p>
          <a:p>
            <a:pPr defTabSz="431012">
              <a:defRPr/>
            </a:pPr>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14</a:t>
            </a:fld>
            <a:endParaRPr lang="en-US">
              <a:latin typeface="Calibri"/>
            </a:endParaRPr>
          </a:p>
        </p:txBody>
      </p:sp>
    </p:spTree>
    <p:extLst>
      <p:ext uri="{BB962C8B-B14F-4D97-AF65-F5344CB8AC3E}">
        <p14:creationId xmlns:p14="http://schemas.microsoft.com/office/powerpoint/2010/main" val="23640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The health plan options in each county are different. </a:t>
            </a:r>
            <a:r>
              <a:rPr lang="en-US" baseline="0" dirty="0" smtClean="0"/>
              <a:t>Beneficiaries will receive information about each plan, including their provider networks, 60 days before enrollment.  The state will identify the plan that includes the providers beneficiaries currently are seeing.</a:t>
            </a:r>
            <a:endParaRPr lang="en-US" dirty="0" smtClean="0"/>
          </a:p>
          <a:p>
            <a:pPr defTabSz="431012">
              <a:defRPr/>
            </a:pPr>
            <a:endParaRPr lang="en-US"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15</a:t>
            </a:fld>
            <a:endParaRPr lang="en-US">
              <a:latin typeface="Calibri"/>
            </a:endParaRPr>
          </a:p>
        </p:txBody>
      </p:sp>
    </p:spTree>
    <p:extLst>
      <p:ext uri="{BB962C8B-B14F-4D97-AF65-F5344CB8AC3E}">
        <p14:creationId xmlns:p14="http://schemas.microsoft.com/office/powerpoint/2010/main" val="104570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beneficiaries will receive three notices prior</a:t>
            </a:r>
            <a:r>
              <a:rPr lang="en-US" baseline="0" dirty="0" smtClean="0"/>
              <a:t> to their coverage date – this is for beneficiaries who are eligible for Cal </a:t>
            </a:r>
            <a:r>
              <a:rPr lang="en-US" baseline="0" dirty="0" err="1" smtClean="0"/>
              <a:t>MediConnect</a:t>
            </a:r>
            <a:r>
              <a:rPr lang="en-US" baseline="0" dirty="0" smtClean="0"/>
              <a:t> and beneficiaries who are currently enrolled in </a:t>
            </a:r>
            <a:r>
              <a:rPr lang="en-US" baseline="0" dirty="0" err="1" smtClean="0"/>
              <a:t>Medi</a:t>
            </a:r>
            <a:r>
              <a:rPr lang="en-US" baseline="0" dirty="0" smtClean="0"/>
              <a:t>-Cal fee-for-service.  Beneficiaries who are already in </a:t>
            </a:r>
            <a:r>
              <a:rPr lang="en-US" baseline="0" dirty="0" err="1" smtClean="0"/>
              <a:t>Medi</a:t>
            </a:r>
            <a:r>
              <a:rPr lang="en-US" baseline="0" dirty="0" smtClean="0"/>
              <a:t>-Cal managed care plans and will only see their LTSS benefits move to the managed care plan will receive a notice 45 days before that occurs.</a:t>
            </a:r>
          </a:p>
          <a:p>
            <a:endParaRPr lang="en-US" baseline="0" dirty="0" smtClean="0"/>
          </a:p>
          <a:p>
            <a:r>
              <a:rPr lang="en-US" baseline="0" dirty="0" smtClean="0"/>
              <a:t>Coverage dates for individuals will vary by county and by eligibility status.  For many it will be their birth month.</a:t>
            </a:r>
          </a:p>
          <a:p>
            <a:endParaRPr lang="en-US" baseline="0" dirty="0" smtClean="0"/>
          </a:p>
          <a:p>
            <a:r>
              <a:rPr lang="en-US" baseline="0" dirty="0" smtClean="0"/>
              <a:t>Cal </a:t>
            </a:r>
            <a:r>
              <a:rPr lang="en-US" baseline="0" dirty="0" err="1" smtClean="0"/>
              <a:t>MediConnect</a:t>
            </a:r>
            <a:r>
              <a:rPr lang="en-US" baseline="0" dirty="0" smtClean="0"/>
              <a:t> official information will arrive in blue envelopes.  Beneficiaries in San Mateo County will receive notices from their local health plan.  MLTSS eligible beneficiaries in other counties will receive regular notices from the state.</a:t>
            </a:r>
          </a:p>
          <a:p>
            <a:endParaRPr lang="en-US" dirty="0" smtClean="0"/>
          </a:p>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16</a:t>
            </a:fld>
            <a:endParaRPr lang="en-US">
              <a:latin typeface="Calibri"/>
            </a:endParaRPr>
          </a:p>
        </p:txBody>
      </p:sp>
    </p:spTree>
    <p:extLst>
      <p:ext uri="{BB962C8B-B14F-4D97-AF65-F5344CB8AC3E}">
        <p14:creationId xmlns:p14="http://schemas.microsoft.com/office/powerpoint/2010/main" val="2572764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17</a:t>
            </a:fld>
            <a:endParaRPr lang="en-US"/>
          </a:p>
        </p:txBody>
      </p:sp>
    </p:spTree>
    <p:extLst>
      <p:ext uri="{BB962C8B-B14F-4D97-AF65-F5344CB8AC3E}">
        <p14:creationId xmlns:p14="http://schemas.microsoft.com/office/powerpoint/2010/main" val="306478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18</a:t>
            </a:fld>
            <a:endParaRPr lang="en-US"/>
          </a:p>
        </p:txBody>
      </p:sp>
    </p:spTree>
    <p:extLst>
      <p:ext uri="{BB962C8B-B14F-4D97-AF65-F5344CB8AC3E}">
        <p14:creationId xmlns:p14="http://schemas.microsoft.com/office/powerpoint/2010/main" val="3890472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19</a:t>
            </a:fld>
            <a:endParaRPr lang="en-US"/>
          </a:p>
        </p:txBody>
      </p:sp>
    </p:spTree>
    <p:extLst>
      <p:ext uri="{BB962C8B-B14F-4D97-AF65-F5344CB8AC3E}">
        <p14:creationId xmlns:p14="http://schemas.microsoft.com/office/powerpoint/2010/main" val="303062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Medicare and </a:t>
            </a:r>
            <a:r>
              <a:rPr lang="en-US" dirty="0" err="1" smtClean="0"/>
              <a:t>Medi</a:t>
            </a:r>
            <a:r>
              <a:rPr lang="en-US" dirty="0" smtClean="0"/>
              <a:t>-Cal are two different government</a:t>
            </a:r>
            <a:r>
              <a:rPr lang="en-US" baseline="0" dirty="0" smtClean="0"/>
              <a:t> programs to provide health care.  Medicare is for seniors and those under 65 with certain disabilities, such as end-stage renal disease (ESRD).  </a:t>
            </a:r>
            <a:r>
              <a:rPr lang="en-US" baseline="0" dirty="0" err="1" smtClean="0"/>
              <a:t>Medi</a:t>
            </a:r>
            <a:r>
              <a:rPr lang="en-US" baseline="0" dirty="0" smtClean="0"/>
              <a:t>-Cal is for low-income Californians.  There are some Californians who qualify for BOTH programs, called </a:t>
            </a:r>
            <a:r>
              <a:rPr lang="en-US" baseline="0" dirty="0" err="1" smtClean="0"/>
              <a:t>Medi-Medi</a:t>
            </a:r>
            <a:r>
              <a:rPr lang="en-US" baseline="0" dirty="0" smtClean="0"/>
              <a:t> or dual eligible beneficiaries.  They receive complementary services from each program.  Medicare primarily covers medical services and prescription drugs, and </a:t>
            </a:r>
            <a:r>
              <a:rPr lang="en-US" baseline="0" dirty="0" err="1" smtClean="0"/>
              <a:t>Medi</a:t>
            </a:r>
            <a:r>
              <a:rPr lang="en-US" baseline="0" dirty="0" smtClean="0"/>
              <a:t>-Cal wraps additional services around that: help with transportation, vision, dental, cost sharing, long-term care, and durable medical equipment (DME).  </a:t>
            </a:r>
            <a:r>
              <a:rPr lang="en-US" baseline="0" dirty="0" err="1" smtClean="0"/>
              <a:t>Medi</a:t>
            </a:r>
            <a:r>
              <a:rPr lang="en-US" baseline="0" dirty="0" smtClean="0"/>
              <a:t>-Cal also covers long-term services and supports including in-home supportive services (IHSS), community-based adult services (CBAS), the Multipurpose Senior Services Program (MSSP) and nursing home care. </a:t>
            </a:r>
            <a:endParaRPr lang="en-US" dirty="0" smtClean="0"/>
          </a:p>
          <a:p>
            <a:pPr defTabSz="431012">
              <a:defRPr/>
            </a:pPr>
            <a:endParaRPr lang="en-US"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a:t>
            </a:fld>
            <a:endParaRPr lang="en-US">
              <a:latin typeface="Calibri"/>
            </a:endParaRPr>
          </a:p>
        </p:txBody>
      </p:sp>
    </p:spTree>
    <p:extLst>
      <p:ext uri="{BB962C8B-B14F-4D97-AF65-F5344CB8AC3E}">
        <p14:creationId xmlns:p14="http://schemas.microsoft.com/office/powerpoint/2010/main" val="1143002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20</a:t>
            </a:fld>
            <a:endParaRPr lang="en-US"/>
          </a:p>
        </p:txBody>
      </p:sp>
    </p:spTree>
    <p:extLst>
      <p:ext uri="{BB962C8B-B14F-4D97-AF65-F5344CB8AC3E}">
        <p14:creationId xmlns:p14="http://schemas.microsoft.com/office/powerpoint/2010/main" val="235432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93AF2A-854D-9C41-8F2D-010ECD0FC129}" type="slidenum">
              <a:rPr lang="en-US" smtClean="0"/>
              <a:t>21</a:t>
            </a:fld>
            <a:endParaRPr lang="en-US"/>
          </a:p>
        </p:txBody>
      </p:sp>
    </p:spTree>
    <p:extLst>
      <p:ext uri="{BB962C8B-B14F-4D97-AF65-F5344CB8AC3E}">
        <p14:creationId xmlns:p14="http://schemas.microsoft.com/office/powerpoint/2010/main" val="143960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Neither</a:t>
            </a:r>
            <a:r>
              <a:rPr lang="en-US" baseline="0" dirty="0" smtClean="0"/>
              <a:t> Cal </a:t>
            </a:r>
            <a:r>
              <a:rPr lang="en-US" baseline="0" dirty="0" err="1" smtClean="0"/>
              <a:t>MediConnect</a:t>
            </a:r>
            <a:r>
              <a:rPr lang="en-US" baseline="0" dirty="0" smtClean="0"/>
              <a:t> nor MLTSS should change costs for beneficiaries.</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22</a:t>
            </a:fld>
            <a:endParaRPr lang="en-US">
              <a:latin typeface="Calibri"/>
            </a:endParaRPr>
          </a:p>
        </p:txBody>
      </p:sp>
    </p:spTree>
    <p:extLst>
      <p:ext uri="{BB962C8B-B14F-4D97-AF65-F5344CB8AC3E}">
        <p14:creationId xmlns:p14="http://schemas.microsoft.com/office/powerpoint/2010/main" val="399679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There are county-specific</a:t>
            </a:r>
            <a:r>
              <a:rPr lang="en-US" baseline="0" dirty="0" smtClean="0"/>
              <a:t> fact sheets that will be posting to Cal Duals with phone numbers for plans and HICAPs in each area.</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23</a:t>
            </a:fld>
            <a:endParaRPr lang="en-US">
              <a:latin typeface="Calibri"/>
            </a:endParaRPr>
          </a:p>
        </p:txBody>
      </p:sp>
    </p:spTree>
    <p:extLst>
      <p:ext uri="{BB962C8B-B14F-4D97-AF65-F5344CB8AC3E}">
        <p14:creationId xmlns:p14="http://schemas.microsoft.com/office/powerpoint/2010/main" val="4191602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24</a:t>
            </a:fld>
            <a:endParaRPr lang="en-US">
              <a:latin typeface="Calibri"/>
            </a:endParaRPr>
          </a:p>
        </p:txBody>
      </p:sp>
    </p:spTree>
    <p:extLst>
      <p:ext uri="{BB962C8B-B14F-4D97-AF65-F5344CB8AC3E}">
        <p14:creationId xmlns:p14="http://schemas.microsoft.com/office/powerpoint/2010/main" val="1998223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25</a:t>
            </a:fld>
            <a:endParaRPr lang="en-US">
              <a:latin typeface="Calibri"/>
            </a:endParaRPr>
          </a:p>
        </p:txBody>
      </p:sp>
    </p:spTree>
    <p:extLst>
      <p:ext uri="{BB962C8B-B14F-4D97-AF65-F5344CB8AC3E}">
        <p14:creationId xmlns:p14="http://schemas.microsoft.com/office/powerpoint/2010/main" val="199822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26</a:t>
            </a:fld>
            <a:endParaRPr lang="en-US">
              <a:latin typeface="Calibri"/>
            </a:endParaRPr>
          </a:p>
        </p:txBody>
      </p:sp>
    </p:spTree>
    <p:extLst>
      <p:ext uri="{BB962C8B-B14F-4D97-AF65-F5344CB8AC3E}">
        <p14:creationId xmlns:p14="http://schemas.microsoft.com/office/powerpoint/2010/main" val="311890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Medicare and </a:t>
            </a:r>
            <a:r>
              <a:rPr lang="en-US" dirty="0" err="1" smtClean="0"/>
              <a:t>Medi</a:t>
            </a:r>
            <a:r>
              <a:rPr lang="en-US" dirty="0" smtClean="0"/>
              <a:t>-Cal are two different government</a:t>
            </a:r>
            <a:r>
              <a:rPr lang="en-US" baseline="0" dirty="0" smtClean="0"/>
              <a:t> programs to provide health care.  Medicare is for seniors and those under 65 with certain disabilities, such as end-stage renal disease (ESRD).  </a:t>
            </a:r>
            <a:r>
              <a:rPr lang="en-US" baseline="0" dirty="0" err="1" smtClean="0"/>
              <a:t>Medi</a:t>
            </a:r>
            <a:r>
              <a:rPr lang="en-US" baseline="0" dirty="0" smtClean="0"/>
              <a:t>-Cal is for low-income Californians.  There are some Californians who qualify for BOTH programs, called </a:t>
            </a:r>
            <a:r>
              <a:rPr lang="en-US" baseline="0" dirty="0" err="1" smtClean="0"/>
              <a:t>Medi-Medi</a:t>
            </a:r>
            <a:r>
              <a:rPr lang="en-US" baseline="0" dirty="0" smtClean="0"/>
              <a:t> or dual eligible beneficiaries.  They receive complementary services from each program.  Medicare primarily covers medical services and prescription drugs, and </a:t>
            </a:r>
            <a:r>
              <a:rPr lang="en-US" baseline="0" dirty="0" err="1" smtClean="0"/>
              <a:t>Medi</a:t>
            </a:r>
            <a:r>
              <a:rPr lang="en-US" baseline="0" dirty="0" smtClean="0"/>
              <a:t>-Cal wraps additional services around that: help with transportation, vision, dental, cost sharing, long-term care, and durable medical equipment (DME).  </a:t>
            </a:r>
            <a:r>
              <a:rPr lang="en-US" baseline="0" dirty="0" err="1" smtClean="0"/>
              <a:t>Medi</a:t>
            </a:r>
            <a:r>
              <a:rPr lang="en-US" baseline="0" dirty="0" smtClean="0"/>
              <a:t>-Cal also covers long-term services and supports including in-home supportive services (IHSS), community-based adult services (CBAS), the Multipurpose Senior Services Program (MSSP) and nursing home care. </a:t>
            </a:r>
            <a:endParaRPr lang="en-US" dirty="0" smtClean="0"/>
          </a:p>
          <a:p>
            <a:pPr defTabSz="431012">
              <a:defRPr/>
            </a:pPr>
            <a:endParaRPr lang="en-US"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3</a:t>
            </a:fld>
            <a:endParaRPr lang="en-US">
              <a:latin typeface="Calibri"/>
            </a:endParaRPr>
          </a:p>
        </p:txBody>
      </p:sp>
    </p:spTree>
    <p:extLst>
      <p:ext uri="{BB962C8B-B14F-4D97-AF65-F5344CB8AC3E}">
        <p14:creationId xmlns:p14="http://schemas.microsoft.com/office/powerpoint/2010/main" val="114300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dual eligible beneficiaries in the eight counties will be eligible to enroll in a new program – Cal </a:t>
            </a:r>
            <a:r>
              <a:rPr lang="en-US" baseline="0" dirty="0" err="1" smtClean="0"/>
              <a:t>MediConnect</a:t>
            </a:r>
            <a:r>
              <a:rPr lang="en-US" baseline="0" dirty="0" smtClean="0"/>
              <a:t>.  This program is optional, and beneficiaries will have a choice of plans that will combine their Medicare and </a:t>
            </a:r>
            <a:r>
              <a:rPr lang="en-US" baseline="0" dirty="0" err="1" smtClean="0"/>
              <a:t>Medi</a:t>
            </a:r>
            <a:r>
              <a:rPr lang="en-US" baseline="0" dirty="0" smtClean="0"/>
              <a:t>-Cal benefits and provide additional benefits and services, including care coordination.</a:t>
            </a:r>
          </a:p>
          <a:p>
            <a:endParaRPr lang="en-US" baseline="0" dirty="0" smtClean="0"/>
          </a:p>
          <a:p>
            <a:r>
              <a:rPr lang="en-US" baseline="0" dirty="0" smtClean="0"/>
              <a:t>Those who are not eligible for Cal </a:t>
            </a:r>
            <a:r>
              <a:rPr lang="en-US" baseline="0" dirty="0" err="1" smtClean="0"/>
              <a:t>MediConnect</a:t>
            </a:r>
            <a:r>
              <a:rPr lang="en-US" baseline="0" dirty="0" smtClean="0"/>
              <a:t>, or who opt out, will still have to choose a </a:t>
            </a:r>
            <a:r>
              <a:rPr lang="en-US" baseline="0" dirty="0" err="1" smtClean="0"/>
              <a:t>Medi</a:t>
            </a:r>
            <a:r>
              <a:rPr lang="en-US" baseline="0" dirty="0" smtClean="0"/>
              <a:t>-Cal managed care plan to receive their long-term services and supports.  Their Medicare benefits will not change, whether they are in FFS or a Medicare Advantage plan.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4</a:t>
            </a:fld>
            <a:endParaRPr lang="en-US">
              <a:latin typeface="Calibri"/>
            </a:endParaRPr>
          </a:p>
        </p:txBody>
      </p:sp>
    </p:spTree>
    <p:extLst>
      <p:ext uri="{BB962C8B-B14F-4D97-AF65-F5344CB8AC3E}">
        <p14:creationId xmlns:p14="http://schemas.microsoft.com/office/powerpoint/2010/main" val="114300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Beneficiaries</a:t>
            </a:r>
            <a:r>
              <a:rPr lang="en-US" baseline="0" dirty="0" smtClean="0"/>
              <a:t> </a:t>
            </a:r>
            <a:r>
              <a:rPr lang="en-US" dirty="0" smtClean="0"/>
              <a:t>who</a:t>
            </a:r>
            <a:r>
              <a:rPr lang="en-US" baseline="0" dirty="0" smtClean="0"/>
              <a:t> are not eligible for Cal </a:t>
            </a:r>
            <a:r>
              <a:rPr lang="en-US" baseline="0" dirty="0" err="1" smtClean="0"/>
              <a:t>MediConnect</a:t>
            </a:r>
            <a:r>
              <a:rPr lang="en-US" baseline="0" dirty="0" smtClean="0"/>
              <a:t> or who choose to opt out will still need to enroll in a </a:t>
            </a:r>
            <a:r>
              <a:rPr lang="en-US" baseline="0" dirty="0" err="1" smtClean="0"/>
              <a:t>Medi</a:t>
            </a:r>
            <a:r>
              <a:rPr lang="en-US" baseline="0" dirty="0" smtClean="0"/>
              <a:t>-Cal managed care plan </a:t>
            </a:r>
            <a:r>
              <a:rPr lang="en-US" baseline="0" dirty="0" err="1" smtClean="0"/>
              <a:t>Medi</a:t>
            </a:r>
            <a:r>
              <a:rPr lang="en-US" baseline="0" dirty="0" smtClean="0"/>
              <a:t>-Cal Beneficiaries will receive some supplemental vision benefits.  Their Medicare benefits will remain the same, whether they are delivered through Medicare FFS or Medicare Advantage.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5</a:t>
            </a:fld>
            <a:endParaRPr lang="en-US">
              <a:latin typeface="Calibri"/>
            </a:endParaRPr>
          </a:p>
        </p:txBody>
      </p:sp>
    </p:spTree>
    <p:extLst>
      <p:ext uri="{BB962C8B-B14F-4D97-AF65-F5344CB8AC3E}">
        <p14:creationId xmlns:p14="http://schemas.microsoft.com/office/powerpoint/2010/main" val="48991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In</a:t>
            </a:r>
            <a:r>
              <a:rPr lang="en-US" baseline="0" dirty="0" smtClean="0"/>
              <a:t> Cal </a:t>
            </a:r>
            <a:r>
              <a:rPr lang="en-US" baseline="0" dirty="0" err="1" smtClean="0"/>
              <a:t>MediConnect</a:t>
            </a:r>
            <a:r>
              <a:rPr lang="en-US" baseline="0" dirty="0" smtClean="0"/>
              <a:t>, beneficiaries and their providers will have access to a number of care coordination tools. </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6</a:t>
            </a:fld>
            <a:endParaRPr lang="en-US">
              <a:latin typeface="Calibri"/>
            </a:endParaRPr>
          </a:p>
        </p:txBody>
      </p:sp>
    </p:spTree>
    <p:extLst>
      <p:ext uri="{BB962C8B-B14F-4D97-AF65-F5344CB8AC3E}">
        <p14:creationId xmlns:p14="http://schemas.microsoft.com/office/powerpoint/2010/main" val="425086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7</a:t>
            </a:fld>
            <a:endParaRPr lang="en-US">
              <a:latin typeface="Calibri"/>
            </a:endParaRPr>
          </a:p>
        </p:txBody>
      </p:sp>
    </p:spTree>
    <p:extLst>
      <p:ext uri="{BB962C8B-B14F-4D97-AF65-F5344CB8AC3E}">
        <p14:creationId xmlns:p14="http://schemas.microsoft.com/office/powerpoint/2010/main" val="153526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The health plan options in each county are different. </a:t>
            </a:r>
            <a:r>
              <a:rPr lang="en-US" baseline="0" dirty="0" smtClean="0"/>
              <a:t>Beneficiaries will receive information about each plan, including their provider networks, 60 days before enrollment.  The state will identify the plan that includes the providers beneficiaries currently are seeing.</a:t>
            </a:r>
            <a:endParaRPr lang="en-US" dirty="0" smtClean="0"/>
          </a:p>
          <a:p>
            <a:pPr defTabSz="431012">
              <a:defRPr/>
            </a:pPr>
            <a:endParaRPr lang="en-US" dirty="0" smtClean="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8</a:t>
            </a:fld>
            <a:endParaRPr lang="en-US">
              <a:latin typeface="Calibri"/>
            </a:endParaRPr>
          </a:p>
        </p:txBody>
      </p:sp>
    </p:spTree>
    <p:extLst>
      <p:ext uri="{BB962C8B-B14F-4D97-AF65-F5344CB8AC3E}">
        <p14:creationId xmlns:p14="http://schemas.microsoft.com/office/powerpoint/2010/main" val="104570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31012">
              <a:defRPr/>
            </a:pPr>
            <a:r>
              <a:rPr lang="en-US" dirty="0" smtClean="0"/>
              <a:t>Neither</a:t>
            </a:r>
            <a:r>
              <a:rPr lang="en-US" baseline="0" dirty="0" smtClean="0"/>
              <a:t> Cal </a:t>
            </a:r>
            <a:r>
              <a:rPr lang="en-US" baseline="0" dirty="0" err="1" smtClean="0"/>
              <a:t>MediConnect</a:t>
            </a:r>
            <a:r>
              <a:rPr lang="en-US" baseline="0" dirty="0" smtClean="0"/>
              <a:t> nor MLTSS should change costs for beneficiaries.</a:t>
            </a:r>
            <a:endParaRPr lang="en-US" dirty="0" smtClean="0"/>
          </a:p>
          <a:p>
            <a:endParaRPr lang="en-US" dirty="0"/>
          </a:p>
        </p:txBody>
      </p:sp>
      <p:sp>
        <p:nvSpPr>
          <p:cNvPr id="4" name="Slide Number Placeholder 3"/>
          <p:cNvSpPr>
            <a:spLocks noGrp="1"/>
          </p:cNvSpPr>
          <p:nvPr>
            <p:ph type="sldNum" sz="quarter" idx="10"/>
          </p:nvPr>
        </p:nvSpPr>
        <p:spPr/>
        <p:txBody>
          <a:bodyPr/>
          <a:lstStyle/>
          <a:p>
            <a:pPr defTabSz="862025"/>
            <a:fld id="{4C93AF2A-854D-9C41-8F2D-010ECD0FC129}" type="slidenum">
              <a:rPr lang="en-US">
                <a:latin typeface="Calibri"/>
              </a:rPr>
              <a:pPr defTabSz="862025"/>
              <a:t>9</a:t>
            </a:fld>
            <a:endParaRPr lang="en-US">
              <a:latin typeface="Calibri"/>
            </a:endParaRPr>
          </a:p>
        </p:txBody>
      </p:sp>
    </p:spTree>
    <p:extLst>
      <p:ext uri="{BB962C8B-B14F-4D97-AF65-F5344CB8AC3E}">
        <p14:creationId xmlns:p14="http://schemas.microsoft.com/office/powerpoint/2010/main" val="39967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05CB6D42-C76D-7F47-82A6-56DD0600A10D}" type="datetime1">
              <a:rPr lang="en-US" smtClean="0"/>
              <a:t>6/12/2014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B231B35-3C0F-F040-AC9D-BA464A6268A2}"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68694CE8-4059-FB42-99A5-A52D7DB0726E}"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dirty="0"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EF50E990-D4BC-CB4E-A7D9-8F7C5D126166}"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6580C537-8EA3-8341-B730-5876FF7D64D2}"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D9289D5-AA85-5E47-8410-E81BEC55FB51}"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84D51FE0-D067-0148-B27E-31A5F39FB2F2}"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EC63F730-8B89-AF4B-B17C-FE39A90159E3}" type="datetime1">
              <a:rPr lang="en-US" smtClean="0"/>
              <a:t>6/12/2014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C9DDFFB-AD47-7141-B731-607D3BBD4C5E}" type="datetime1">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FF33340-471C-DD4A-A5AC-8511E5219E33}"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C006374-EB98-034B-8B79-EC7E8B7D43A5}" type="datetime1">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3A6EDF-6CC9-9D4F-A052-0D9AC38F6DC1}" type="datetime1">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ACFCA29F-8388-9549-AE97-34A330522B06}" type="datetime1">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dirty="0"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dirty="0" smtClean="0"/>
              <a:t>Click to edit Master text styles</a:t>
            </a:r>
          </a:p>
        </p:txBody>
      </p:sp>
      <p:sp>
        <p:nvSpPr>
          <p:cNvPr id="5" name="Date Placeholder 4"/>
          <p:cNvSpPr>
            <a:spLocks noGrp="1"/>
          </p:cNvSpPr>
          <p:nvPr>
            <p:ph type="dt" sz="half" idx="10"/>
          </p:nvPr>
        </p:nvSpPr>
        <p:spPr/>
        <p:txBody>
          <a:bodyPr/>
          <a:lstStyle/>
          <a:p>
            <a:fld id="{1EE76D6B-3C76-B94A-86C4-ADEABDE31F44}" type="datetime1">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01947C0A-713C-2843-877A-D3BF1F077979}" type="datetime1">
              <a:rPr lang="en-US" smtClean="0"/>
              <a:t>6/12/2014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info@calduals.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spcBef>
                <a:spcPts val="0"/>
              </a:spcBef>
              <a:buNone/>
            </a:pPr>
            <a:r>
              <a:rPr lang="en-US" sz="5400" b="0" i="0" dirty="0" err="1">
                <a:solidFill>
                  <a:schemeClr val="tx1">
                    <a:lumMod val="75000"/>
                  </a:schemeClr>
                </a:solidFill>
                <a:latin typeface="Trebuchet MS"/>
                <a:ea typeface="+mj-ea"/>
                <a:cs typeface="Trebuchet MS"/>
              </a:rPr>
              <a:t>Iniciativa</a:t>
            </a:r>
            <a:r>
              <a:rPr lang="en-US" sz="5400" b="0" i="0" dirty="0">
                <a:solidFill>
                  <a:schemeClr val="tx1">
                    <a:lumMod val="75000"/>
                  </a:schemeClr>
                </a:solidFill>
                <a:latin typeface="Trebuchet MS"/>
                <a:ea typeface="+mj-ea"/>
                <a:cs typeface="Trebuchet MS"/>
              </a:rPr>
              <a:t> de </a:t>
            </a:r>
            <a:r>
              <a:rPr lang="en-US" dirty="0" err="1">
                <a:solidFill>
                  <a:schemeClr val="tx1">
                    <a:lumMod val="75000"/>
                  </a:schemeClr>
                </a:solidFill>
                <a:latin typeface="Trebuchet MS"/>
                <a:cs typeface="Trebuchet MS"/>
              </a:rPr>
              <a:t>A</a:t>
            </a:r>
            <a:r>
              <a:rPr lang="en-US" sz="5400" b="0" i="0" dirty="0" err="1" smtClean="0">
                <a:solidFill>
                  <a:schemeClr val="tx1">
                    <a:lumMod val="75000"/>
                  </a:schemeClr>
                </a:solidFill>
                <a:latin typeface="Trebuchet MS"/>
                <a:ea typeface="+mj-ea"/>
                <a:cs typeface="Trebuchet MS"/>
              </a:rPr>
              <a:t>tención</a:t>
            </a:r>
            <a:r>
              <a:rPr lang="en-US" sz="5400" b="0" i="0" dirty="0" smtClean="0">
                <a:solidFill>
                  <a:schemeClr val="tx1">
                    <a:lumMod val="75000"/>
                  </a:schemeClr>
                </a:solidFill>
                <a:latin typeface="Trebuchet MS"/>
                <a:ea typeface="+mj-ea"/>
                <a:cs typeface="Trebuchet MS"/>
              </a:rPr>
              <a:t> </a:t>
            </a:r>
            <a:r>
              <a:rPr lang="en-US" dirty="0" err="1">
                <a:solidFill>
                  <a:schemeClr val="tx1">
                    <a:lumMod val="75000"/>
                  </a:schemeClr>
                </a:solidFill>
                <a:latin typeface="Trebuchet MS"/>
                <a:cs typeface="Trebuchet MS"/>
              </a:rPr>
              <a:t>C</a:t>
            </a:r>
            <a:r>
              <a:rPr lang="en-US" sz="5400" b="0" i="0" dirty="0" err="1" smtClean="0">
                <a:solidFill>
                  <a:schemeClr val="tx1">
                    <a:lumMod val="75000"/>
                  </a:schemeClr>
                </a:solidFill>
                <a:latin typeface="Trebuchet MS"/>
                <a:ea typeface="+mj-ea"/>
                <a:cs typeface="Trebuchet MS"/>
              </a:rPr>
              <a:t>oordinada</a:t>
            </a:r>
            <a:r>
              <a:rPr lang="en-US" sz="5400" b="0" i="0" dirty="0" smtClean="0">
                <a:solidFill>
                  <a:schemeClr val="tx1">
                    <a:lumMod val="75000"/>
                  </a:schemeClr>
                </a:solidFill>
                <a:latin typeface="Trebuchet MS"/>
                <a:ea typeface="+mj-ea"/>
                <a:cs typeface="Trebuchet MS"/>
              </a:rPr>
              <a:t> </a:t>
            </a:r>
            <a:r>
              <a:rPr lang="en-US" sz="5400" b="0" i="0" dirty="0">
                <a:solidFill>
                  <a:schemeClr val="tx1">
                    <a:lumMod val="75000"/>
                  </a:schemeClr>
                </a:solidFill>
                <a:latin typeface="Trebuchet MS"/>
                <a:ea typeface="+mj-ea"/>
                <a:cs typeface="Trebuchet MS"/>
              </a:rPr>
              <a:t>de California</a:t>
            </a:r>
          </a:p>
        </p:txBody>
      </p:sp>
      <p:sp>
        <p:nvSpPr>
          <p:cNvPr id="3" name="Subtitle 2"/>
          <p:cNvSpPr>
            <a:spLocks noGrp="1"/>
          </p:cNvSpPr>
          <p:nvPr>
            <p:ph type="subTitle" idx="1"/>
          </p:nvPr>
        </p:nvSpPr>
        <p:spPr/>
        <p:txBody>
          <a:bodyPr>
            <a:normAutofit/>
          </a:bodyPr>
          <a:lstStyle/>
          <a:p>
            <a:pPr algn="l">
              <a:spcBef>
                <a:spcPts val="3"/>
              </a:spcBef>
            </a:pPr>
            <a:r>
              <a:rPr lang="en-US" sz="2400" b="0" i="1" dirty="0" err="1">
                <a:solidFill>
                  <a:schemeClr val="tx1">
                    <a:lumMod val="75000"/>
                  </a:schemeClr>
                </a:solidFill>
                <a:latin typeface="Trebuchet MS"/>
                <a:ea typeface="+mn-ea"/>
                <a:cs typeface="Trebuchet MS"/>
              </a:rPr>
              <a:t>Condado</a:t>
            </a:r>
            <a:r>
              <a:rPr lang="en-US" sz="2400" b="0" i="1" dirty="0">
                <a:solidFill>
                  <a:schemeClr val="tx1">
                    <a:lumMod val="75000"/>
                  </a:schemeClr>
                </a:solidFill>
                <a:latin typeface="Trebuchet MS"/>
                <a:ea typeface="+mn-ea"/>
                <a:cs typeface="Trebuchet MS"/>
              </a:rPr>
              <a:t> de Los </a:t>
            </a:r>
            <a:r>
              <a:rPr lang="en-US" sz="2400" i="1" dirty="0" err="1">
                <a:solidFill>
                  <a:schemeClr val="tx1">
                    <a:lumMod val="75000"/>
                  </a:schemeClr>
                </a:solidFill>
                <a:latin typeface="Trebuchet MS"/>
                <a:cs typeface="Trebuchet MS"/>
              </a:rPr>
              <a:t>Ángeles</a:t>
            </a:r>
            <a:endParaRPr lang="en-US" sz="2400" b="0" i="1" dirty="0">
              <a:solidFill>
                <a:schemeClr val="tx1">
                  <a:lumMod val="75000"/>
                </a:schemeClr>
              </a:solidFill>
              <a:latin typeface="Trebuchet MS"/>
              <a:ea typeface="+mn-ea"/>
              <a:cs typeface="Trebuchet MS"/>
            </a:endParaRPr>
          </a:p>
        </p:txBody>
      </p:sp>
      <p:pic>
        <p:nvPicPr>
          <p:cNvPr id="4"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97512" y="4509911"/>
            <a:ext cx="1408113"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99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9400" y="258909"/>
            <a:ext cx="3556000" cy="133494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10</a:t>
            </a:fld>
            <a:endParaRPr lang="en-US" sz="1200" b="0" i="0">
              <a:solidFill>
                <a:srgbClr val="000000"/>
              </a:solidFill>
              <a:latin typeface="Calisto MT"/>
              <a:ea typeface="+mn-ea"/>
              <a:cs typeface="+mn-cs"/>
            </a:endParaRPr>
          </a:p>
        </p:txBody>
      </p:sp>
      <p:sp>
        <p:nvSpPr>
          <p:cNvPr id="7" name="Text Placeholder 6"/>
          <p:cNvSpPr txBox="1">
            <a:spLocks/>
          </p:cNvSpPr>
          <p:nvPr/>
        </p:nvSpPr>
        <p:spPr>
          <a:xfrm>
            <a:off x="234262" y="320348"/>
            <a:ext cx="3723566" cy="832503"/>
          </a:xfrm>
          <a:prstGeom prst="rect">
            <a:avLst/>
          </a:prstGeom>
        </p:spPr>
        <p:txBody>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3600" b="0" i="0" dirty="0" err="1">
                <a:solidFill>
                  <a:srgbClr val="000000"/>
                </a:solidFill>
                <a:latin typeface="Trebuchet MS"/>
                <a:ea typeface="+mn-ea"/>
                <a:cs typeface="Trebuchet MS"/>
              </a:rPr>
              <a:t>Medi</a:t>
            </a:r>
            <a:r>
              <a:rPr lang="en-US" sz="3600" b="0" i="0" dirty="0">
                <a:solidFill>
                  <a:srgbClr val="000000"/>
                </a:solidFill>
                <a:latin typeface="Trebuchet MS"/>
                <a:ea typeface="+mn-ea"/>
                <a:cs typeface="Trebuchet MS"/>
              </a:rPr>
              <a:t>-Cal </a:t>
            </a:r>
          </a:p>
          <a:p>
            <a:pPr marL="0" indent="0" algn="ctr" defTabSz="914400">
              <a:spcBef>
                <a:spcPts val="0"/>
              </a:spcBef>
              <a:buNone/>
            </a:pPr>
            <a:r>
              <a:rPr lang="en-US" sz="1850" dirty="0" err="1">
                <a:solidFill>
                  <a:srgbClr val="000000"/>
                </a:solidFill>
                <a:latin typeface="Trebuchet MS"/>
                <a:cs typeface="Trebuchet MS"/>
              </a:rPr>
              <a:t>S</a:t>
            </a:r>
            <a:r>
              <a:rPr lang="en-US" sz="1850" b="0" i="0" dirty="0" err="1" smtClean="0">
                <a:solidFill>
                  <a:srgbClr val="000000"/>
                </a:solidFill>
                <a:latin typeface="Trebuchet MS"/>
                <a:ea typeface="+mn-ea"/>
                <a:cs typeface="Trebuchet MS"/>
              </a:rPr>
              <a:t>ervicios</a:t>
            </a:r>
            <a:r>
              <a:rPr lang="en-US" sz="1850" b="0" i="0" dirty="0" smtClean="0">
                <a:solidFill>
                  <a:srgbClr val="000000"/>
                </a:solidFill>
                <a:latin typeface="Trebuchet MS"/>
                <a:ea typeface="+mn-ea"/>
                <a:cs typeface="Trebuchet MS"/>
              </a:rPr>
              <a:t>  Y </a:t>
            </a:r>
            <a:r>
              <a:rPr lang="en-US" sz="1850" b="0" i="0" dirty="0" err="1" smtClean="0">
                <a:solidFill>
                  <a:srgbClr val="000000"/>
                </a:solidFill>
                <a:latin typeface="Trebuchet MS"/>
                <a:ea typeface="+mn-ea"/>
                <a:cs typeface="Trebuchet MS"/>
              </a:rPr>
              <a:t>Apoyo</a:t>
            </a:r>
            <a:r>
              <a:rPr lang="en-US" sz="1850" b="0" i="0" dirty="0" smtClean="0">
                <a:solidFill>
                  <a:srgbClr val="000000"/>
                </a:solidFill>
                <a:latin typeface="Trebuchet MS"/>
                <a:ea typeface="+mn-ea"/>
                <a:cs typeface="Trebuchet MS"/>
              </a:rPr>
              <a:t> </a:t>
            </a:r>
            <a:r>
              <a:rPr lang="en-US" sz="1850" b="0" i="0" dirty="0" err="1" smtClean="0">
                <a:solidFill>
                  <a:srgbClr val="000000"/>
                </a:solidFill>
                <a:latin typeface="Trebuchet MS"/>
                <a:ea typeface="+mn-ea"/>
                <a:cs typeface="Trebuchet MS"/>
              </a:rPr>
              <a:t>Administrados</a:t>
            </a:r>
            <a:r>
              <a:rPr lang="en-US" sz="1850" b="0" i="0" dirty="0" smtClean="0">
                <a:solidFill>
                  <a:srgbClr val="000000"/>
                </a:solidFill>
                <a:latin typeface="Trebuchet MS"/>
                <a:ea typeface="+mn-ea"/>
                <a:cs typeface="Trebuchet MS"/>
              </a:rPr>
              <a:t> de </a:t>
            </a:r>
            <a:r>
              <a:rPr lang="en-US" sz="1850" b="0" i="0" dirty="0">
                <a:solidFill>
                  <a:srgbClr val="000000"/>
                </a:solidFill>
                <a:latin typeface="Trebuchet MS"/>
                <a:ea typeface="+mn-ea"/>
                <a:cs typeface="Trebuchet MS"/>
              </a:rPr>
              <a:t>largo </a:t>
            </a:r>
            <a:r>
              <a:rPr lang="en-US" sz="1850" b="0" i="0" dirty="0" err="1">
                <a:solidFill>
                  <a:srgbClr val="000000"/>
                </a:solidFill>
                <a:latin typeface="Trebuchet MS"/>
                <a:ea typeface="+mn-ea"/>
                <a:cs typeface="Trebuchet MS"/>
              </a:rPr>
              <a:t>plazo</a:t>
            </a:r>
            <a:endParaRPr lang="en-US" sz="1850" b="0" i="0" dirty="0">
              <a:solidFill>
                <a:srgbClr val="000000"/>
              </a:solidFill>
              <a:latin typeface="Trebuchet MS"/>
              <a:ea typeface="+mn-ea"/>
              <a:cs typeface="Trebuchet MS"/>
            </a:endParaRPr>
          </a:p>
        </p:txBody>
      </p:sp>
      <p:sp>
        <p:nvSpPr>
          <p:cNvPr id="8" name="TextBox 7"/>
          <p:cNvSpPr txBox="1"/>
          <p:nvPr/>
        </p:nvSpPr>
        <p:spPr>
          <a:xfrm>
            <a:off x="279400" y="1805255"/>
            <a:ext cx="3556000" cy="3139321"/>
          </a:xfrm>
          <a:prstGeom prst="rect">
            <a:avLst/>
          </a:prstGeom>
          <a:noFill/>
        </p:spPr>
        <p:txBody>
          <a:bodyPr wrap="square" rtlCol="0">
            <a:spAutoFit/>
          </a:bodyPr>
          <a:lstStyle/>
          <a:p>
            <a:pPr marL="347472" indent="-347472" algn="l" defTabSz="914400">
              <a:lnSpc>
                <a:spcPct val="110000"/>
              </a:lnSpc>
              <a:buClr>
                <a:srgbClr val="000000"/>
              </a:buClr>
              <a:buFont typeface="Arial"/>
              <a:buChar char="•"/>
            </a:pPr>
            <a:r>
              <a:rPr lang="en-US" sz="2000" b="0" i="0" dirty="0" err="1">
                <a:solidFill>
                  <a:srgbClr val="000000"/>
                </a:solidFill>
                <a:latin typeface="Arial"/>
                <a:ea typeface="+mn-ea"/>
                <a:cs typeface="Arial"/>
              </a:rPr>
              <a:t>Quién</a:t>
            </a:r>
            <a:r>
              <a:rPr lang="en-US" sz="2000" b="0" i="0" dirty="0">
                <a:solidFill>
                  <a:srgbClr val="000000"/>
                </a:solidFill>
                <a:latin typeface="Arial"/>
                <a:ea typeface="+mn-ea"/>
                <a:cs typeface="Arial"/>
              </a:rPr>
              <a:t>: </a:t>
            </a:r>
          </a:p>
          <a:p>
            <a:pPr marL="804672" lvl="1" indent="-347472" algn="l" defTabSz="914400">
              <a:lnSpc>
                <a:spcPct val="110000"/>
              </a:lnSpc>
              <a:buClr>
                <a:srgbClr val="000000"/>
              </a:buClr>
              <a:buFont typeface="Arial"/>
              <a:buChar char="•"/>
            </a:pPr>
            <a:r>
              <a:rPr lang="en-US" sz="2000" b="0" i="0" dirty="0">
                <a:solidFill>
                  <a:srgbClr val="000000"/>
                </a:solidFill>
                <a:latin typeface="Arial"/>
                <a:ea typeface="+mn-ea"/>
                <a:cs typeface="Arial"/>
              </a:rPr>
              <a:t>Si </a:t>
            </a:r>
            <a:r>
              <a:rPr lang="en-US" sz="2000" b="0" i="0" dirty="0" err="1">
                <a:solidFill>
                  <a:srgbClr val="000000"/>
                </a:solidFill>
                <a:latin typeface="Arial"/>
                <a:ea typeface="+mn-ea"/>
                <a:cs typeface="Arial"/>
              </a:rPr>
              <a:t>tiene</a:t>
            </a:r>
            <a:r>
              <a:rPr lang="en-US" sz="2000" b="0" i="0" dirty="0">
                <a:solidFill>
                  <a:srgbClr val="000000"/>
                </a:solidFill>
                <a:latin typeface="Arial"/>
                <a:ea typeface="+mn-ea"/>
                <a:cs typeface="Arial"/>
              </a:rPr>
              <a:t> solo </a:t>
            </a:r>
            <a:r>
              <a:rPr lang="en-US" sz="2000" b="0" i="0" dirty="0" err="1">
                <a:solidFill>
                  <a:srgbClr val="000000"/>
                </a:solidFill>
                <a:latin typeface="Arial"/>
                <a:ea typeface="+mn-ea"/>
                <a:cs typeface="Arial"/>
              </a:rPr>
              <a:t>Medi</a:t>
            </a:r>
            <a:r>
              <a:rPr lang="en-US" sz="2000" b="0" i="0" dirty="0">
                <a:solidFill>
                  <a:srgbClr val="000000"/>
                </a:solidFill>
                <a:latin typeface="Arial"/>
                <a:ea typeface="+mn-ea"/>
                <a:cs typeface="Arial"/>
              </a:rPr>
              <a:t>-Cal</a:t>
            </a:r>
          </a:p>
          <a:p>
            <a:pPr marL="804672" lvl="1" indent="-347472" algn="l" defTabSz="914400">
              <a:lnSpc>
                <a:spcPct val="110000"/>
              </a:lnSpc>
              <a:buClr>
                <a:srgbClr val="000000"/>
              </a:buClr>
              <a:buFont typeface="Arial"/>
              <a:buChar char="•"/>
            </a:pPr>
            <a:r>
              <a:rPr lang="en-US" sz="2000" b="0" i="0" dirty="0">
                <a:solidFill>
                  <a:srgbClr val="000000"/>
                </a:solidFill>
                <a:latin typeface="Arial"/>
                <a:ea typeface="+mn-ea"/>
                <a:cs typeface="Arial"/>
              </a:rPr>
              <a:t>O </a:t>
            </a:r>
            <a:r>
              <a:rPr lang="en-US" sz="2000" b="0" i="0" dirty="0" err="1">
                <a:solidFill>
                  <a:srgbClr val="000000"/>
                </a:solidFill>
                <a:latin typeface="Arial"/>
                <a:ea typeface="+mn-ea"/>
                <a:cs typeface="Arial"/>
              </a:rPr>
              <a:t>si</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tiene</a:t>
            </a:r>
            <a:r>
              <a:rPr lang="en-US" sz="2000" b="0" i="0" dirty="0">
                <a:solidFill>
                  <a:srgbClr val="000000"/>
                </a:solidFill>
                <a:latin typeface="Arial"/>
                <a:ea typeface="+mn-ea"/>
                <a:cs typeface="Arial"/>
              </a:rPr>
              <a:t> Medicare y </a:t>
            </a:r>
            <a:r>
              <a:rPr lang="en-US" sz="2000" b="0" i="0" dirty="0" err="1">
                <a:solidFill>
                  <a:srgbClr val="000000"/>
                </a:solidFill>
                <a:latin typeface="Arial"/>
                <a:ea typeface="+mn-ea"/>
                <a:cs typeface="Arial"/>
              </a:rPr>
              <a:t>Medi</a:t>
            </a:r>
            <a:r>
              <a:rPr lang="en-US" sz="2000" b="0" i="0" dirty="0">
                <a:solidFill>
                  <a:srgbClr val="000000"/>
                </a:solidFill>
                <a:latin typeface="Arial"/>
                <a:ea typeface="+mn-ea"/>
                <a:cs typeface="Arial"/>
              </a:rPr>
              <a:t>-Cal y no se </a:t>
            </a:r>
            <a:r>
              <a:rPr lang="en-US" sz="2000" b="0" i="0" dirty="0" err="1">
                <a:solidFill>
                  <a:srgbClr val="000000"/>
                </a:solidFill>
                <a:latin typeface="Arial"/>
                <a:ea typeface="+mn-ea"/>
                <a:cs typeface="Arial"/>
              </a:rPr>
              <a:t>une</a:t>
            </a:r>
            <a:r>
              <a:rPr lang="en-US" sz="2000" b="0" i="0" dirty="0">
                <a:solidFill>
                  <a:srgbClr val="000000"/>
                </a:solidFill>
                <a:latin typeface="Arial"/>
                <a:ea typeface="+mn-ea"/>
                <a:cs typeface="Arial"/>
              </a:rPr>
              <a:t> a Cal </a:t>
            </a:r>
            <a:r>
              <a:rPr lang="en-US" sz="2000" b="0" i="0" dirty="0" err="1">
                <a:solidFill>
                  <a:srgbClr val="000000"/>
                </a:solidFill>
                <a:latin typeface="Arial"/>
                <a:ea typeface="+mn-ea"/>
                <a:cs typeface="Arial"/>
              </a:rPr>
              <a:t>MediConnect</a:t>
            </a:r>
            <a:endParaRPr lang="en-US" sz="2000" b="0" i="0" dirty="0">
              <a:solidFill>
                <a:srgbClr val="000000"/>
              </a:solidFill>
              <a:latin typeface="Arial"/>
              <a:ea typeface="+mn-ea"/>
              <a:cs typeface="Arial"/>
            </a:endParaRPr>
          </a:p>
          <a:p>
            <a:pPr marL="283464" indent="-283464" algn="l" defTabSz="914400">
              <a:lnSpc>
                <a:spcPct val="110000"/>
              </a:lnSpc>
              <a:buFont typeface="Arial"/>
              <a:buChar char="•"/>
            </a:pPr>
            <a:endParaRPr lang="en-US" sz="2000" dirty="0" smtClean="0">
              <a:solidFill>
                <a:srgbClr val="000000"/>
              </a:solidFill>
              <a:latin typeface="Arial"/>
              <a:cs typeface="Arial"/>
            </a:endParaRPr>
          </a:p>
          <a:p>
            <a:pPr algn="l" defTabSz="914400">
              <a:lnSpc>
                <a:spcPct val="110000"/>
              </a:lnSpc>
            </a:pPr>
            <a:endParaRPr lang="en-US" sz="2000" dirty="0" smtClean="0">
              <a:solidFill>
                <a:srgbClr val="000000"/>
              </a:solidFill>
              <a:latin typeface="Arial"/>
              <a:cs typeface="Arial"/>
            </a:endParaRPr>
          </a:p>
          <a:p>
            <a:pPr algn="l" defTabSz="914400">
              <a:lnSpc>
                <a:spcPct val="110000"/>
              </a:lnSpc>
            </a:pPr>
            <a:endParaRPr lang="en-US" sz="2000" dirty="0" smtClean="0">
              <a:solidFill>
                <a:srgbClr val="000000"/>
              </a:solidFill>
              <a:latin typeface="Arial"/>
              <a:cs typeface="Arial"/>
            </a:endParaRPr>
          </a:p>
          <a:p>
            <a:pPr marL="283464" indent="-283464" algn="l" defTabSz="914400">
              <a:lnSpc>
                <a:spcPct val="110000"/>
              </a:lnSpc>
              <a:buClr>
                <a:srgbClr val="000000"/>
              </a:buClr>
              <a:buFont typeface="Arial"/>
              <a:buChar char="•"/>
            </a:pPr>
            <a:r>
              <a:rPr lang="en-US" sz="2000" b="1" i="0" dirty="0" err="1">
                <a:solidFill>
                  <a:srgbClr val="000000"/>
                </a:solidFill>
                <a:latin typeface="Arial"/>
                <a:ea typeface="+mn-ea"/>
                <a:cs typeface="Arial"/>
              </a:rPr>
              <a:t>Obligatorio</a:t>
            </a:r>
            <a:endParaRPr lang="en-US" sz="2000" b="1" i="0" dirty="0">
              <a:solidFill>
                <a:srgbClr val="000000"/>
              </a:solidFill>
              <a:latin typeface="Arial"/>
              <a:ea typeface="+mn-ea"/>
              <a:cs typeface="Arial"/>
            </a:endParaRPr>
          </a:p>
        </p:txBody>
      </p:sp>
      <p:sp>
        <p:nvSpPr>
          <p:cNvPr id="9" name="Content Placeholder 2"/>
          <p:cNvSpPr>
            <a:spLocks noGrp="1"/>
          </p:cNvSpPr>
          <p:nvPr>
            <p:ph idx="1"/>
          </p:nvPr>
        </p:nvSpPr>
        <p:spPr>
          <a:xfrm>
            <a:off x="4191000" y="564517"/>
            <a:ext cx="4328994" cy="5662812"/>
          </a:xfrm>
        </p:spPr>
        <p:txBody>
          <a:bodyPr>
            <a:normAutofit/>
          </a:bodyPr>
          <a:lstStyle/>
          <a:p>
            <a:pPr marL="347472" indent="-347472" algn="l" defTabSz="914400">
              <a:lnSpc>
                <a:spcPct val="110000"/>
              </a:lnSpc>
              <a:spcBef>
                <a:spcPts val="2000"/>
              </a:spcBef>
              <a:buClr>
                <a:schemeClr val="tx1">
                  <a:lumMod val="75000"/>
                </a:schemeClr>
              </a:buClr>
              <a:buFont typeface="Arial"/>
              <a:buChar char="•"/>
            </a:pPr>
            <a:r>
              <a:rPr lang="en-US" sz="2200" b="0" i="0" baseline="0" dirty="0" err="1">
                <a:solidFill>
                  <a:srgbClr val="000000"/>
                </a:solidFill>
                <a:latin typeface="Arial"/>
                <a:ea typeface="+mn-ea"/>
                <a:cs typeface="Arial"/>
              </a:rPr>
              <a:t>Esto</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afecta</a:t>
            </a:r>
            <a:r>
              <a:rPr lang="en-US" sz="2200" b="0" i="0" baseline="0" dirty="0">
                <a:solidFill>
                  <a:srgbClr val="000000"/>
                </a:solidFill>
                <a:latin typeface="Arial"/>
                <a:ea typeface="+mn-ea"/>
                <a:cs typeface="Arial"/>
              </a:rPr>
              <a:t> solo </a:t>
            </a:r>
            <a:r>
              <a:rPr lang="en-US" sz="2200" b="0" i="0" baseline="0" dirty="0" err="1">
                <a:solidFill>
                  <a:srgbClr val="000000"/>
                </a:solidFill>
                <a:latin typeface="Arial"/>
                <a:ea typeface="+mn-ea"/>
                <a:cs typeface="Arial"/>
              </a:rPr>
              <a:t>sus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servicios</a:t>
            </a:r>
            <a:r>
              <a:rPr lang="en-US" sz="2200" b="0" i="0" baseline="0" dirty="0">
                <a:solidFill>
                  <a:srgbClr val="000000"/>
                </a:solidFill>
                <a:latin typeface="Arial"/>
                <a:ea typeface="+mn-ea"/>
                <a:cs typeface="Arial"/>
              </a:rPr>
              <a:t> de </a:t>
            </a:r>
            <a:r>
              <a:rPr lang="en-US" sz="2200" b="0" i="0" baseline="0" dirty="0" err="1">
                <a:solidFill>
                  <a:srgbClr val="000000"/>
                </a:solidFill>
                <a:latin typeface="Arial"/>
                <a:ea typeface="+mn-ea"/>
                <a:cs typeface="Arial"/>
              </a:rPr>
              <a:t>Medi</a:t>
            </a:r>
            <a:r>
              <a:rPr lang="en-US" sz="2200" b="0" i="0" baseline="0" dirty="0">
                <a:solidFill>
                  <a:srgbClr val="000000"/>
                </a:solidFill>
                <a:latin typeface="Arial"/>
                <a:ea typeface="+mn-ea"/>
                <a:cs typeface="Arial"/>
              </a:rPr>
              <a:t>-Cal.</a:t>
            </a:r>
          </a:p>
          <a:p>
            <a:pPr marL="347472" indent="-347472" algn="l" defTabSz="914400">
              <a:lnSpc>
                <a:spcPct val="110000"/>
              </a:lnSpc>
              <a:spcBef>
                <a:spcPts val="2000"/>
              </a:spcBef>
              <a:buClr>
                <a:schemeClr val="tx1">
                  <a:lumMod val="75000"/>
                </a:schemeClr>
              </a:buClr>
              <a:buFont typeface="Arial"/>
              <a:buChar char="•"/>
            </a:pPr>
            <a:r>
              <a:rPr lang="en-US" sz="2200" b="0" i="0" baseline="0" dirty="0" err="1">
                <a:solidFill>
                  <a:srgbClr val="000000"/>
                </a:solidFill>
                <a:latin typeface="Arial"/>
                <a:ea typeface="+mn-ea"/>
                <a:cs typeface="Arial"/>
              </a:rPr>
              <a:t>Usted</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seguirá</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recibiendo</a:t>
            </a:r>
            <a:r>
              <a:rPr lang="en-US" sz="2200" b="0" i="0" baseline="0" dirty="0">
                <a:solidFill>
                  <a:srgbClr val="000000"/>
                </a:solidFill>
                <a:latin typeface="Arial"/>
                <a:ea typeface="+mn-ea"/>
                <a:cs typeface="Arial"/>
              </a:rPr>
              <a:t> los </a:t>
            </a:r>
            <a:r>
              <a:rPr lang="en-US" sz="2200" b="0" i="0" baseline="0" dirty="0" err="1">
                <a:solidFill>
                  <a:srgbClr val="000000"/>
                </a:solidFill>
                <a:latin typeface="Arial"/>
                <a:ea typeface="+mn-ea"/>
                <a:cs typeface="Arial"/>
              </a:rPr>
              <a:t>mismos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servicios</a:t>
            </a:r>
            <a:r>
              <a:rPr lang="en-US" sz="2200" b="0" i="0" baseline="0" dirty="0">
                <a:solidFill>
                  <a:srgbClr val="000000"/>
                </a:solidFill>
                <a:latin typeface="Arial"/>
                <a:ea typeface="+mn-ea"/>
                <a:cs typeface="Arial"/>
              </a:rPr>
              <a:t> de </a:t>
            </a:r>
            <a:r>
              <a:rPr lang="en-US" sz="2200" b="0" i="0" baseline="0" dirty="0" err="1">
                <a:solidFill>
                  <a:srgbClr val="000000"/>
                </a:solidFill>
                <a:latin typeface="Arial"/>
                <a:ea typeface="+mn-ea"/>
                <a:cs typeface="Arial"/>
              </a:rPr>
              <a:t>Medi</a:t>
            </a:r>
            <a:r>
              <a:rPr lang="en-US" sz="2200" b="0" i="0" baseline="0" dirty="0">
                <a:solidFill>
                  <a:srgbClr val="000000"/>
                </a:solidFill>
                <a:latin typeface="Arial"/>
                <a:ea typeface="+mn-ea"/>
                <a:cs typeface="Arial"/>
              </a:rPr>
              <a:t>-Cal, </a:t>
            </a:r>
            <a:r>
              <a:rPr lang="en-US" sz="2200" b="0" i="0" baseline="0" dirty="0" err="1">
                <a:solidFill>
                  <a:srgbClr val="000000"/>
                </a:solidFill>
                <a:latin typeface="Arial"/>
                <a:ea typeface="+mn-ea"/>
                <a:cs typeface="Arial"/>
              </a:rPr>
              <a:t>ahora</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estos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serán</a:t>
            </a:r>
            <a:r>
              <a:rPr lang="en-US" sz="2200" b="0" i="0" baseline="0" dirty="0">
                <a:solidFill>
                  <a:srgbClr val="000000"/>
                </a:solidFill>
                <a:latin typeface="Arial"/>
                <a:ea typeface="+mn-ea"/>
                <a:cs typeface="Arial"/>
              </a:rPr>
              <a:t> a </a:t>
            </a:r>
            <a:r>
              <a:rPr lang="en-US" sz="2200" b="0" i="0" baseline="0" dirty="0" err="1">
                <a:solidFill>
                  <a:srgbClr val="000000"/>
                </a:solidFill>
                <a:latin typeface="Arial"/>
                <a:ea typeface="+mn-ea"/>
                <a:cs typeface="Arial"/>
              </a:rPr>
              <a:t>través</a:t>
            </a:r>
            <a:r>
              <a:rPr lang="en-US" sz="2200" b="0" i="0" baseline="0" dirty="0">
                <a:solidFill>
                  <a:srgbClr val="000000"/>
                </a:solidFill>
                <a:latin typeface="Arial"/>
                <a:ea typeface="+mn-ea"/>
                <a:cs typeface="Arial"/>
              </a:rPr>
              <a:t> de un plan de </a:t>
            </a:r>
            <a:r>
              <a:rPr lang="en-US" sz="2200" b="0" i="0" baseline="0" dirty="0" err="1">
                <a:solidFill>
                  <a:srgbClr val="000000"/>
                </a:solidFill>
                <a:latin typeface="Arial"/>
                <a:ea typeface="+mn-ea"/>
                <a:cs typeface="Arial"/>
              </a:rPr>
              <a:t>salud</a:t>
            </a:r>
            <a:r>
              <a:rPr lang="en-US" sz="2200" b="0" i="0" baseline="0" dirty="0">
                <a:solidFill>
                  <a:srgbClr val="000000"/>
                </a:solidFill>
                <a:latin typeface="Arial"/>
                <a:ea typeface="+mn-ea"/>
                <a:cs typeface="Arial"/>
              </a:rPr>
              <a:t>.</a:t>
            </a:r>
          </a:p>
          <a:p>
            <a:pPr marL="347472" indent="-347472" algn="l" defTabSz="914400">
              <a:lnSpc>
                <a:spcPct val="110000"/>
              </a:lnSpc>
              <a:spcBef>
                <a:spcPts val="2000"/>
              </a:spcBef>
              <a:buClr>
                <a:schemeClr val="tx1">
                  <a:lumMod val="75000"/>
                </a:schemeClr>
              </a:buClr>
              <a:buFont typeface="Arial"/>
              <a:buChar char="•"/>
            </a:pPr>
            <a:r>
              <a:rPr lang="en-US" sz="2200" b="0" i="0" baseline="0" dirty="0">
                <a:solidFill>
                  <a:srgbClr val="000000"/>
                </a:solidFill>
                <a:latin typeface="Arial"/>
                <a:ea typeface="+mn-ea"/>
                <a:cs typeface="Arial"/>
              </a:rPr>
              <a:t>Si </a:t>
            </a:r>
            <a:r>
              <a:rPr lang="en-US" sz="2200" b="0" i="0" baseline="0" dirty="0" err="1">
                <a:solidFill>
                  <a:srgbClr val="000000"/>
                </a:solidFill>
                <a:latin typeface="Arial"/>
                <a:ea typeface="+mn-ea"/>
                <a:cs typeface="Arial"/>
              </a:rPr>
              <a:t>tiene</a:t>
            </a:r>
            <a:r>
              <a:rPr lang="en-US" sz="2200" b="0" i="0" baseline="0" dirty="0">
                <a:solidFill>
                  <a:srgbClr val="000000"/>
                </a:solidFill>
                <a:latin typeface="Arial"/>
                <a:ea typeface="+mn-ea"/>
                <a:cs typeface="Arial"/>
              </a:rPr>
              <a:t> Medicare y </a:t>
            </a:r>
            <a:r>
              <a:rPr lang="en-US" sz="2200" b="0" i="0" baseline="0" dirty="0" err="1">
                <a:solidFill>
                  <a:srgbClr val="000000"/>
                </a:solidFill>
                <a:latin typeface="Arial"/>
                <a:ea typeface="+mn-ea"/>
                <a:cs typeface="Arial"/>
              </a:rPr>
              <a:t>Medi</a:t>
            </a:r>
            <a:r>
              <a:rPr lang="en-US" sz="2200" b="0" i="0" baseline="0" dirty="0">
                <a:solidFill>
                  <a:srgbClr val="000000"/>
                </a:solidFill>
                <a:latin typeface="Arial"/>
                <a:ea typeface="+mn-ea"/>
                <a:cs typeface="Arial"/>
              </a:rPr>
              <a:t>-Cal y </a:t>
            </a:r>
            <a:r>
              <a:rPr lang="en-US" sz="2200" b="0" i="0" baseline="0" dirty="0" err="1">
                <a:solidFill>
                  <a:srgbClr val="000000"/>
                </a:solidFill>
                <a:latin typeface="Arial"/>
                <a:ea typeface="+mn-ea"/>
                <a:cs typeface="Arial"/>
              </a:rPr>
              <a:t>elije</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unirse</a:t>
            </a:r>
            <a:r>
              <a:rPr lang="en-US" sz="2200" b="0" i="0" baseline="0" dirty="0">
                <a:solidFill>
                  <a:srgbClr val="000000"/>
                </a:solidFill>
                <a:latin typeface="Arial"/>
                <a:ea typeface="+mn-ea"/>
                <a:cs typeface="Arial"/>
              </a:rPr>
              <a:t> a </a:t>
            </a:r>
            <a:r>
              <a:rPr lang="en-US" sz="2200" b="0" i="0" baseline="0" dirty="0" err="1">
                <a:solidFill>
                  <a:srgbClr val="000000"/>
                </a:solidFill>
                <a:latin typeface="Arial"/>
                <a:ea typeface="+mn-ea"/>
                <a:cs typeface="Arial"/>
              </a:rPr>
              <a:t>este</a:t>
            </a:r>
            <a:r>
              <a:rPr lang="en-US" sz="2200" b="0" i="0" baseline="0" dirty="0">
                <a:solidFill>
                  <a:srgbClr val="000000"/>
                </a:solidFill>
                <a:latin typeface="Arial"/>
                <a:ea typeface="+mn-ea"/>
                <a:cs typeface="Arial"/>
              </a:rPr>
              <a:t> plan, </a:t>
            </a:r>
            <a:r>
              <a:rPr lang="en-US" sz="2200" b="0" i="0" baseline="0" dirty="0" err="1">
                <a:solidFill>
                  <a:srgbClr val="000000"/>
                </a:solidFill>
                <a:latin typeface="Arial"/>
                <a:ea typeface="+mn-ea"/>
                <a:cs typeface="Arial"/>
              </a:rPr>
              <a:t>sus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médicos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hospitales</a:t>
            </a:r>
            <a:r>
              <a:rPr lang="en-US" sz="2200" b="0" i="0" baseline="0" dirty="0">
                <a:solidFill>
                  <a:srgbClr val="000000"/>
                </a:solidFill>
                <a:latin typeface="Arial"/>
                <a:ea typeface="+mn-ea"/>
                <a:cs typeface="Arial"/>
              </a:rPr>
              <a:t> y </a:t>
            </a:r>
            <a:r>
              <a:rPr lang="en-US" sz="2200" b="0" i="0" baseline="0" dirty="0" err="1">
                <a:solidFill>
                  <a:srgbClr val="000000"/>
                </a:solidFill>
                <a:latin typeface="Arial"/>
                <a:ea typeface="+mn-ea"/>
                <a:cs typeface="Arial"/>
              </a:rPr>
              <a:t>otros</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servicios</a:t>
            </a:r>
            <a:r>
              <a:rPr lang="en-US" sz="2200" b="0" i="0" baseline="0" dirty="0">
                <a:solidFill>
                  <a:srgbClr val="000000"/>
                </a:solidFill>
                <a:latin typeface="Arial"/>
                <a:ea typeface="+mn-ea"/>
                <a:cs typeface="Arial"/>
              </a:rPr>
              <a:t> de Medicare </a:t>
            </a:r>
            <a:r>
              <a:rPr lang="en-US" sz="2200" b="0" i="0" baseline="0" dirty="0" err="1">
                <a:solidFill>
                  <a:srgbClr val="000000"/>
                </a:solidFill>
                <a:latin typeface="Arial"/>
                <a:ea typeface="+mn-ea"/>
                <a:cs typeface="Arial"/>
              </a:rPr>
              <a:t>permanecerán</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igual</a:t>
            </a:r>
            <a:r>
              <a:rPr lang="en-US" sz="2200" b="0" i="0" baseline="0" dirty="0">
                <a:solidFill>
                  <a:srgbClr val="000000"/>
                </a:solidFill>
                <a:latin typeface="Arial"/>
                <a:ea typeface="+mn-ea"/>
                <a:cs typeface="Arial"/>
              </a:rPr>
              <a:t> </a:t>
            </a:r>
            <a:r>
              <a:rPr lang="en-US" sz="2200" b="0" i="0" baseline="0" dirty="0" err="1">
                <a:solidFill>
                  <a:srgbClr val="000000"/>
                </a:solidFill>
                <a:latin typeface="Arial"/>
                <a:ea typeface="+mn-ea"/>
                <a:cs typeface="Arial"/>
              </a:rPr>
              <a:t>que</a:t>
            </a:r>
            <a:r>
              <a:rPr lang="en-US" sz="2200" b="0" i="0" baseline="0" dirty="0">
                <a:solidFill>
                  <a:srgbClr val="000000"/>
                </a:solidFill>
                <a:latin typeface="Arial"/>
                <a:ea typeface="+mn-ea"/>
                <a:cs typeface="Arial"/>
              </a:rPr>
              <a:t> hasta hoy.</a:t>
            </a:r>
          </a:p>
        </p:txBody>
      </p:sp>
      <p:pic>
        <p:nvPicPr>
          <p:cNvPr id="11" name="Picture 10" descr="medi-cal-c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3127" y="4941929"/>
            <a:ext cx="2375467" cy="1336200"/>
          </a:xfrm>
          <a:prstGeom prst="rect">
            <a:avLst/>
          </a:prstGeom>
          <a:ln>
            <a:solidFill>
              <a:schemeClr val="bg2"/>
            </a:solidFill>
          </a:ln>
        </p:spPr>
      </p:pic>
    </p:spTree>
    <p:extLst>
      <p:ext uri="{BB962C8B-B14F-4D97-AF65-F5344CB8AC3E}">
        <p14:creationId xmlns:p14="http://schemas.microsoft.com/office/powerpoint/2010/main" val="2671673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algn="ctr" defTabSz="914400">
              <a:buNone/>
            </a:pPr>
            <a:fld id="{CFE4BAC9-6D41-4691-9299-18EF07EF0177}" type="slidenum">
              <a:rPr lang="en-US" sz="1200" b="0" i="0">
                <a:solidFill>
                  <a:srgbClr val="7089CF">
                    <a:lumMod val="60000"/>
                  </a:srgbClr>
                </a:solidFill>
                <a:latin typeface="Calisto MT"/>
                <a:ea typeface="+mn-ea"/>
                <a:cs typeface="+mn-cs"/>
              </a:rPr>
              <a:t>11</a:t>
            </a:fld>
            <a:endParaRPr lang="en-US" sz="1200" b="0" i="0">
              <a:solidFill>
                <a:srgbClr val="7089CF">
                  <a:lumMod val="60000"/>
                </a:srgbClr>
              </a:solidFill>
              <a:latin typeface="Calisto MT"/>
              <a:ea typeface="+mn-ea"/>
              <a:cs typeface="+mn-cs"/>
            </a:endParaRPr>
          </a:p>
        </p:txBody>
      </p:sp>
      <p:pic>
        <p:nvPicPr>
          <p:cNvPr id="3" name="Picture 2"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616" y="1298158"/>
            <a:ext cx="2614643" cy="1894282"/>
          </a:xfrm>
          <a:prstGeom prst="rect">
            <a:avLst/>
          </a:prstGeom>
        </p:spPr>
      </p:pic>
      <p:pic>
        <p:nvPicPr>
          <p:cNvPr id="4" name="Picture 3" descr="medi-cal-car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0827" y="1397097"/>
            <a:ext cx="2375467" cy="1336200"/>
          </a:xfrm>
          <a:prstGeom prst="rect">
            <a:avLst/>
          </a:prstGeom>
          <a:ln>
            <a:solidFill>
              <a:schemeClr val="bg2"/>
            </a:solidFill>
          </a:ln>
        </p:spPr>
      </p:pic>
      <p:sp>
        <p:nvSpPr>
          <p:cNvPr id="9" name="Content Placeholder 2"/>
          <p:cNvSpPr txBox="1">
            <a:spLocks/>
          </p:cNvSpPr>
          <p:nvPr/>
        </p:nvSpPr>
        <p:spPr>
          <a:xfrm>
            <a:off x="457200" y="3306740"/>
            <a:ext cx="3403600" cy="2763860"/>
          </a:xfrm>
          <a:prstGeom prst="rect">
            <a:avLst/>
          </a:prstGeom>
        </p:spPr>
        <p:txBody>
          <a:bodyPr>
            <a:normAutofit fontScale="77500" lnSpcReduction="2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a:lnSpc>
                <a:spcPct val="120000"/>
              </a:lnSpc>
            </a:pPr>
            <a:r>
              <a:rPr lang="en-US" sz="2000" b="0" i="0" dirty="0">
                <a:solidFill>
                  <a:srgbClr val="000000"/>
                </a:solidFill>
                <a:latin typeface="Trebuchet MS"/>
                <a:ea typeface="+mn-ea"/>
                <a:cs typeface="Trebuchet MS"/>
              </a:rPr>
              <a:t>Su Medicare </a:t>
            </a:r>
            <a:r>
              <a:rPr lang="en-US" sz="2000" b="0" i="0" dirty="0" err="1">
                <a:solidFill>
                  <a:srgbClr val="000000"/>
                </a:solidFill>
                <a:latin typeface="Trebuchet MS"/>
                <a:ea typeface="+mn-ea"/>
                <a:cs typeface="Trebuchet MS"/>
              </a:rPr>
              <a:t>incluyendo</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su</a:t>
            </a:r>
            <a:r>
              <a:rPr lang="en-US" sz="2000" b="0" i="0" dirty="0">
                <a:solidFill>
                  <a:srgbClr val="000000"/>
                </a:solidFill>
                <a:latin typeface="Trebuchet MS"/>
                <a:ea typeface="+mn-ea"/>
                <a:cs typeface="Trebuchet MS"/>
              </a:rPr>
              <a:t> plan de la Parte D </a:t>
            </a:r>
            <a:r>
              <a:rPr lang="en-US" sz="2000" b="0" i="0" dirty="0" err="1">
                <a:solidFill>
                  <a:srgbClr val="000000"/>
                </a:solidFill>
                <a:latin typeface="Trebuchet MS"/>
                <a:ea typeface="+mn-ea"/>
                <a:cs typeface="Trebuchet MS"/>
              </a:rPr>
              <a:t>seguirá</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igual</a:t>
            </a:r>
            <a:endParaRPr lang="en-US" sz="2000" b="0" i="0" dirty="0">
              <a:solidFill>
                <a:srgbClr val="000000"/>
              </a:solidFill>
              <a:latin typeface="Trebuchet MS"/>
              <a:ea typeface="+mn-ea"/>
              <a:cs typeface="Trebuchet MS"/>
            </a:endParaRPr>
          </a:p>
          <a:p>
            <a:pPr>
              <a:lnSpc>
                <a:spcPct val="120000"/>
              </a:lnSpc>
            </a:pPr>
            <a:r>
              <a:rPr lang="en-US" sz="2000" b="0" i="0" dirty="0" err="1">
                <a:solidFill>
                  <a:srgbClr val="000000"/>
                </a:solidFill>
                <a:latin typeface="Trebuchet MS"/>
                <a:ea typeface="+mn-ea"/>
                <a:cs typeface="Trebuchet MS"/>
              </a:rPr>
              <a:t>Usted</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continuará</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usando</a:t>
            </a:r>
            <a:r>
              <a:rPr lang="en-US" sz="2000" b="0" i="0" dirty="0">
                <a:solidFill>
                  <a:srgbClr val="000000"/>
                </a:solidFill>
                <a:latin typeface="Trebuchet MS"/>
                <a:ea typeface="+mn-ea"/>
                <a:cs typeface="Trebuchet MS"/>
              </a:rPr>
              <a:t> los </a:t>
            </a:r>
            <a:r>
              <a:rPr lang="en-US" sz="2000" b="0" i="0" dirty="0" err="1">
                <a:solidFill>
                  <a:srgbClr val="000000"/>
                </a:solidFill>
                <a:latin typeface="Trebuchet MS"/>
                <a:ea typeface="+mn-ea"/>
                <a:cs typeface="Trebuchet MS"/>
              </a:rPr>
              <a:t>mismos</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proveedores</a:t>
            </a:r>
            <a:r>
              <a:rPr lang="en-US" sz="2000" b="0" i="0" dirty="0">
                <a:solidFill>
                  <a:srgbClr val="000000"/>
                </a:solidFill>
                <a:latin typeface="Trebuchet MS"/>
                <a:ea typeface="+mn-ea"/>
                <a:cs typeface="Trebuchet MS"/>
              </a:rPr>
              <a:t> de Medicare</a:t>
            </a:r>
          </a:p>
          <a:p>
            <a:pPr>
              <a:lnSpc>
                <a:spcPct val="120000"/>
              </a:lnSpc>
            </a:pPr>
            <a:r>
              <a:rPr lang="en-US" sz="2000" b="0" i="0" dirty="0" err="1">
                <a:solidFill>
                  <a:srgbClr val="000000"/>
                </a:solidFill>
                <a:latin typeface="Trebuchet MS"/>
                <a:ea typeface="+mn-ea"/>
                <a:cs typeface="Trebuchet MS"/>
              </a:rPr>
              <a:t>Sus</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beneficios</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Medi</a:t>
            </a:r>
            <a:r>
              <a:rPr lang="en-US" sz="2000" b="0" i="0" dirty="0">
                <a:solidFill>
                  <a:srgbClr val="000000"/>
                </a:solidFill>
                <a:latin typeface="Trebuchet MS"/>
                <a:ea typeface="+mn-ea"/>
                <a:cs typeface="Trebuchet MS"/>
              </a:rPr>
              <a:t>-Cal </a:t>
            </a:r>
            <a:r>
              <a:rPr lang="en-US" sz="2000" b="0" i="0" dirty="0" err="1">
                <a:solidFill>
                  <a:srgbClr val="000000"/>
                </a:solidFill>
                <a:latin typeface="Trebuchet MS"/>
                <a:ea typeface="+mn-ea"/>
                <a:cs typeface="Trebuchet MS"/>
              </a:rPr>
              <a:t>ahora</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están</a:t>
            </a:r>
            <a:r>
              <a:rPr lang="en-US" sz="2000" b="0" i="0" dirty="0">
                <a:solidFill>
                  <a:srgbClr val="000000"/>
                </a:solidFill>
                <a:latin typeface="Trebuchet MS"/>
                <a:ea typeface="+mn-ea"/>
                <a:cs typeface="Trebuchet MS"/>
              </a:rPr>
              <a:t> </a:t>
            </a:r>
            <a:r>
              <a:rPr lang="en-US" sz="2000" b="0" i="0" dirty="0" err="1">
                <a:solidFill>
                  <a:srgbClr val="000000"/>
                </a:solidFill>
                <a:latin typeface="Trebuchet MS"/>
                <a:ea typeface="+mn-ea"/>
                <a:cs typeface="Trebuchet MS"/>
              </a:rPr>
              <a:t>asignados</a:t>
            </a:r>
            <a:r>
              <a:rPr lang="en-US" sz="2000" b="0" i="0" dirty="0">
                <a:solidFill>
                  <a:srgbClr val="000000"/>
                </a:solidFill>
                <a:latin typeface="Trebuchet MS"/>
                <a:ea typeface="+mn-ea"/>
                <a:cs typeface="Trebuchet MS"/>
              </a:rPr>
              <a:t> al plan de </a:t>
            </a:r>
            <a:r>
              <a:rPr lang="en-US" sz="2000" b="0" i="0" dirty="0" err="1">
                <a:solidFill>
                  <a:srgbClr val="000000"/>
                </a:solidFill>
                <a:latin typeface="Trebuchet MS"/>
                <a:ea typeface="+mn-ea"/>
                <a:cs typeface="Trebuchet MS"/>
              </a:rPr>
              <a:t>salud</a:t>
            </a:r>
            <a:r>
              <a:rPr lang="en-US" sz="2000" b="0" i="0" dirty="0">
                <a:solidFill>
                  <a:srgbClr val="000000"/>
                </a:solidFill>
                <a:latin typeface="Trebuchet MS"/>
                <a:ea typeface="+mn-ea"/>
                <a:cs typeface="Trebuchet MS"/>
              </a:rPr>
              <a:t> de </a:t>
            </a:r>
            <a:r>
              <a:rPr lang="en-US" sz="2000" b="0" i="0" dirty="0" err="1">
                <a:solidFill>
                  <a:srgbClr val="000000"/>
                </a:solidFill>
                <a:latin typeface="Trebuchet MS"/>
                <a:ea typeface="+mn-ea"/>
                <a:cs typeface="Trebuchet MS"/>
              </a:rPr>
              <a:t>Medi</a:t>
            </a:r>
            <a:r>
              <a:rPr lang="en-US" sz="2000" b="0" i="0" dirty="0">
                <a:solidFill>
                  <a:srgbClr val="000000"/>
                </a:solidFill>
                <a:latin typeface="Trebuchet MS"/>
                <a:ea typeface="+mn-ea"/>
                <a:cs typeface="Trebuchet MS"/>
              </a:rPr>
              <a:t>-Cal</a:t>
            </a:r>
          </a:p>
        </p:txBody>
      </p:sp>
      <p:sp>
        <p:nvSpPr>
          <p:cNvPr id="13" name="TextBox 12"/>
          <p:cNvSpPr txBox="1"/>
          <p:nvPr/>
        </p:nvSpPr>
        <p:spPr>
          <a:xfrm>
            <a:off x="6601093" y="5227447"/>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Kaiser </a:t>
            </a:r>
          </a:p>
          <a:p>
            <a:pPr algn="ctr" defTabSz="914400">
              <a:buNone/>
            </a:pPr>
            <a:r>
              <a:rPr lang="en-US" sz="1800" b="0" i="0">
                <a:latin typeface="Arial"/>
                <a:ea typeface="+mn-ea"/>
                <a:cs typeface="Arial"/>
              </a:rPr>
              <a:t>Permanente</a:t>
            </a:r>
          </a:p>
        </p:txBody>
      </p:sp>
      <p:sp>
        <p:nvSpPr>
          <p:cNvPr id="14" name="TextBox 13"/>
          <p:cNvSpPr txBox="1"/>
          <p:nvPr/>
        </p:nvSpPr>
        <p:spPr>
          <a:xfrm>
            <a:off x="6599766" y="5959814"/>
            <a:ext cx="2222500" cy="369332"/>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Anthem </a:t>
            </a:r>
          </a:p>
        </p:txBody>
      </p:sp>
      <p:sp>
        <p:nvSpPr>
          <p:cNvPr id="15" name="TextBox 14"/>
          <p:cNvSpPr txBox="1"/>
          <p:nvPr/>
        </p:nvSpPr>
        <p:spPr>
          <a:xfrm>
            <a:off x="6595623" y="4492801"/>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Care 1</a:t>
            </a:r>
            <a:r>
              <a:rPr lang="en-US" sz="1800" b="0" i="0" baseline="30000">
                <a:latin typeface="Arial"/>
                <a:ea typeface="+mn-ea"/>
                <a:cs typeface="Arial"/>
              </a:rPr>
              <a:t>st</a:t>
            </a:r>
            <a:r>
              <a:rPr lang="en-US" sz="1800" b="0" i="0">
                <a:latin typeface="Arial"/>
                <a:ea typeface="+mn-ea"/>
                <a:cs typeface="Arial"/>
              </a:rPr>
              <a:t> Health Plan</a:t>
            </a:r>
          </a:p>
        </p:txBody>
      </p:sp>
      <p:sp>
        <p:nvSpPr>
          <p:cNvPr id="16" name="TextBox 15"/>
          <p:cNvSpPr txBox="1"/>
          <p:nvPr/>
        </p:nvSpPr>
        <p:spPr>
          <a:xfrm>
            <a:off x="4203704" y="3753043"/>
            <a:ext cx="2222500" cy="646331"/>
          </a:xfrm>
          <a:prstGeom prst="rect">
            <a:avLst/>
          </a:prstGeom>
          <a:solidFill>
            <a:schemeClr val="bg1"/>
          </a:solidFill>
          <a:ln w="28575" cmpd="sng">
            <a:solidFill>
              <a:srgbClr val="7089CF"/>
            </a:solidFill>
          </a:ln>
        </p:spPr>
        <p:txBody>
          <a:bodyPr wrap="square" rtlCol="0" anchor="ctr">
            <a:spAutoFit/>
          </a:bodyPr>
          <a:lstStyle/>
          <a:p>
            <a:pPr algn="ctr" defTabSz="914400">
              <a:buNone/>
            </a:pPr>
            <a:r>
              <a:rPr lang="en-US" sz="1800" b="0" i="0">
                <a:latin typeface="Arial"/>
                <a:ea typeface="+mn-ea"/>
                <a:cs typeface="Arial"/>
              </a:rPr>
              <a:t>Health</a:t>
            </a:r>
          </a:p>
          <a:p>
            <a:pPr algn="ctr" defTabSz="914400">
              <a:buNone/>
            </a:pPr>
            <a:r>
              <a:rPr lang="en-US" sz="1800" b="0" i="0">
                <a:latin typeface="Arial"/>
                <a:ea typeface="+mn-ea"/>
                <a:cs typeface="Arial"/>
              </a:rPr>
              <a:t> Net</a:t>
            </a:r>
          </a:p>
        </p:txBody>
      </p:sp>
      <p:sp>
        <p:nvSpPr>
          <p:cNvPr id="17" name="TextBox 16"/>
          <p:cNvSpPr txBox="1"/>
          <p:nvPr/>
        </p:nvSpPr>
        <p:spPr>
          <a:xfrm>
            <a:off x="4219577" y="4500479"/>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Molina </a:t>
            </a:r>
          </a:p>
          <a:p>
            <a:pPr algn="ctr" defTabSz="914400">
              <a:buNone/>
            </a:pPr>
            <a:r>
              <a:rPr lang="en-US" sz="1800" b="0" i="0">
                <a:latin typeface="Arial"/>
                <a:ea typeface="+mn-ea"/>
                <a:cs typeface="Arial"/>
              </a:rPr>
              <a:t>Health Plan</a:t>
            </a:r>
          </a:p>
        </p:txBody>
      </p:sp>
      <p:sp>
        <p:nvSpPr>
          <p:cNvPr id="18" name="Down Arrow 17"/>
          <p:cNvSpPr/>
          <p:nvPr/>
        </p:nvSpPr>
        <p:spPr>
          <a:xfrm>
            <a:off x="6442077" y="2911060"/>
            <a:ext cx="317500" cy="371264"/>
          </a:xfrm>
          <a:prstGeom prst="downArrow">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 Placeholder 6"/>
          <p:cNvSpPr txBox="1">
            <a:spLocks/>
          </p:cNvSpPr>
          <p:nvPr/>
        </p:nvSpPr>
        <p:spPr>
          <a:xfrm>
            <a:off x="234262" y="220133"/>
            <a:ext cx="8689604" cy="1090927"/>
          </a:xfrm>
          <a:prstGeom prst="rect">
            <a:avLst/>
          </a:prstGeom>
          <a:solidFill>
            <a:srgbClr val="C6D0EC"/>
          </a:solidFill>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2800" b="0" i="0">
                <a:solidFill>
                  <a:srgbClr val="000000"/>
                </a:solidFill>
                <a:latin typeface="Trebuchet MS"/>
                <a:ea typeface="+mn-ea"/>
                <a:cs typeface="Trebuchet MS"/>
              </a:rPr>
              <a:t>Si tiene Medicare y Medi-Cal</a:t>
            </a:r>
          </a:p>
          <a:p>
            <a:pPr marL="0" indent="0" algn="ctr" defTabSz="914400">
              <a:spcBef>
                <a:spcPts val="0"/>
              </a:spcBef>
              <a:buNone/>
            </a:pPr>
            <a:r>
              <a:rPr lang="en-US" sz="1800" b="1" i="0">
                <a:solidFill>
                  <a:srgbClr val="000000"/>
                </a:solidFill>
                <a:latin typeface="Trebuchet MS"/>
                <a:ea typeface="+mn-ea"/>
                <a:cs typeface="Trebuchet MS"/>
              </a:rPr>
              <a:t>Opción 2: </a:t>
            </a:r>
            <a:r>
              <a:rPr lang="en-US" sz="1800" b="0" i="0">
                <a:solidFill>
                  <a:srgbClr val="000000"/>
                </a:solidFill>
                <a:latin typeface="Trebuchet MS"/>
                <a:ea typeface="+mn-ea"/>
                <a:cs typeface="Trebuchet MS"/>
              </a:rPr>
              <a:t>Conserve su Medicare como está y únase al plan de salud de Medi-Cal</a:t>
            </a:r>
          </a:p>
        </p:txBody>
      </p:sp>
      <p:sp>
        <p:nvSpPr>
          <p:cNvPr id="19" name="TextBox 18"/>
          <p:cNvSpPr txBox="1"/>
          <p:nvPr/>
        </p:nvSpPr>
        <p:spPr>
          <a:xfrm>
            <a:off x="6595044" y="3753043"/>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L.A. Care Medi-Cal</a:t>
            </a:r>
          </a:p>
        </p:txBody>
      </p:sp>
      <p:sp>
        <p:nvSpPr>
          <p:cNvPr id="20" name="Content Placeholder 2"/>
          <p:cNvSpPr txBox="1">
            <a:spLocks/>
          </p:cNvSpPr>
          <p:nvPr/>
        </p:nvSpPr>
        <p:spPr>
          <a:xfrm>
            <a:off x="4533900" y="3208884"/>
            <a:ext cx="4013200" cy="595287"/>
          </a:xfrm>
          <a:prstGeom prst="rect">
            <a:avLst/>
          </a:prstGeom>
        </p:spPr>
        <p:txBody>
          <a:bodyPr>
            <a:normAutofit fontScale="85000" lnSpcReduction="1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lnSpc>
                <a:spcPct val="120000"/>
              </a:lnSpc>
              <a:buNone/>
            </a:pPr>
            <a:r>
              <a:rPr lang="en-US" sz="2000" b="1" i="0">
                <a:solidFill>
                  <a:srgbClr val="000000"/>
                </a:solidFill>
                <a:latin typeface="Trebuchet MS"/>
                <a:ea typeface="+mn-ea"/>
                <a:cs typeface="Trebuchet MS"/>
              </a:rPr>
              <a:t>Inscríbase solo en un plan Medi-Cal</a:t>
            </a:r>
          </a:p>
        </p:txBody>
      </p:sp>
    </p:spTree>
    <p:extLst>
      <p:ext uri="{BB962C8B-B14F-4D97-AF65-F5344CB8AC3E}">
        <p14:creationId xmlns:p14="http://schemas.microsoft.com/office/powerpoint/2010/main" val="2733202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algn="ctr" defTabSz="914400">
              <a:buNone/>
            </a:pPr>
            <a:fld id="{CFE4BAC9-6D41-4691-9299-18EF07EF0177}" type="slidenum">
              <a:rPr lang="en-US" sz="1200" b="0" i="0">
                <a:solidFill>
                  <a:srgbClr val="7089CF">
                    <a:lumMod val="60000"/>
                  </a:srgbClr>
                </a:solidFill>
                <a:latin typeface="Calisto MT"/>
                <a:ea typeface="+mn-ea"/>
                <a:cs typeface="+mn-cs"/>
              </a:rPr>
              <a:t>12</a:t>
            </a:fld>
            <a:endParaRPr lang="en-US" sz="1200" b="0" i="0">
              <a:solidFill>
                <a:srgbClr val="7089CF">
                  <a:lumMod val="60000"/>
                </a:srgbClr>
              </a:solidFill>
              <a:latin typeface="Calisto MT"/>
              <a:ea typeface="+mn-ea"/>
              <a:cs typeface="+mn-cs"/>
            </a:endParaRPr>
          </a:p>
        </p:txBody>
      </p:sp>
      <p:pic>
        <p:nvPicPr>
          <p:cNvPr id="4" name="Picture 3" descr="medi-cal-c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8327" y="1397097"/>
            <a:ext cx="2375467" cy="1336200"/>
          </a:xfrm>
          <a:prstGeom prst="rect">
            <a:avLst/>
          </a:prstGeom>
          <a:ln>
            <a:solidFill>
              <a:schemeClr val="bg2"/>
            </a:solidFill>
          </a:ln>
        </p:spPr>
      </p:pic>
      <p:sp>
        <p:nvSpPr>
          <p:cNvPr id="13" name="TextBox 12"/>
          <p:cNvSpPr txBox="1"/>
          <p:nvPr/>
        </p:nvSpPr>
        <p:spPr>
          <a:xfrm>
            <a:off x="4378593" y="5227447"/>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Kaiser </a:t>
            </a:r>
          </a:p>
          <a:p>
            <a:pPr algn="ctr" defTabSz="914400">
              <a:buNone/>
            </a:pPr>
            <a:r>
              <a:rPr lang="en-US" sz="1800" b="0" i="0">
                <a:latin typeface="Arial"/>
                <a:ea typeface="+mn-ea"/>
                <a:cs typeface="Arial"/>
              </a:rPr>
              <a:t>Permanente</a:t>
            </a:r>
          </a:p>
        </p:txBody>
      </p:sp>
      <p:sp>
        <p:nvSpPr>
          <p:cNvPr id="14" name="TextBox 13"/>
          <p:cNvSpPr txBox="1"/>
          <p:nvPr/>
        </p:nvSpPr>
        <p:spPr>
          <a:xfrm>
            <a:off x="4377266" y="5959814"/>
            <a:ext cx="2222500" cy="369332"/>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Anthem </a:t>
            </a:r>
          </a:p>
        </p:txBody>
      </p:sp>
      <p:sp>
        <p:nvSpPr>
          <p:cNvPr id="15" name="TextBox 14"/>
          <p:cNvSpPr txBox="1"/>
          <p:nvPr/>
        </p:nvSpPr>
        <p:spPr>
          <a:xfrm>
            <a:off x="4373123" y="4492801"/>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Care 1</a:t>
            </a:r>
            <a:r>
              <a:rPr lang="en-US" sz="1800" b="0" i="0" baseline="30000">
                <a:latin typeface="Arial"/>
                <a:ea typeface="+mn-ea"/>
                <a:cs typeface="Arial"/>
              </a:rPr>
              <a:t>st</a:t>
            </a:r>
            <a:r>
              <a:rPr lang="en-US" sz="1800" b="0" i="0">
                <a:latin typeface="Arial"/>
                <a:ea typeface="+mn-ea"/>
                <a:cs typeface="Arial"/>
              </a:rPr>
              <a:t> Health Plan</a:t>
            </a:r>
          </a:p>
        </p:txBody>
      </p:sp>
      <p:sp>
        <p:nvSpPr>
          <p:cNvPr id="16" name="TextBox 15"/>
          <p:cNvSpPr txBox="1"/>
          <p:nvPr/>
        </p:nvSpPr>
        <p:spPr>
          <a:xfrm>
            <a:off x="1981204" y="3753043"/>
            <a:ext cx="2222500" cy="646331"/>
          </a:xfrm>
          <a:prstGeom prst="rect">
            <a:avLst/>
          </a:prstGeom>
          <a:solidFill>
            <a:schemeClr val="bg1"/>
          </a:solidFill>
          <a:ln w="28575" cmpd="sng">
            <a:solidFill>
              <a:srgbClr val="7089CF"/>
            </a:solidFill>
          </a:ln>
        </p:spPr>
        <p:txBody>
          <a:bodyPr wrap="square" rtlCol="0" anchor="ctr">
            <a:spAutoFit/>
          </a:bodyPr>
          <a:lstStyle/>
          <a:p>
            <a:pPr algn="ctr" defTabSz="914400">
              <a:buNone/>
            </a:pPr>
            <a:r>
              <a:rPr lang="en-US" sz="1800" b="0" i="0">
                <a:latin typeface="Arial"/>
                <a:ea typeface="+mn-ea"/>
                <a:cs typeface="Arial"/>
              </a:rPr>
              <a:t>Health</a:t>
            </a:r>
          </a:p>
          <a:p>
            <a:pPr algn="ctr" defTabSz="914400">
              <a:buNone/>
            </a:pPr>
            <a:r>
              <a:rPr lang="en-US" sz="1800" b="0" i="0">
                <a:latin typeface="Arial"/>
                <a:ea typeface="+mn-ea"/>
                <a:cs typeface="Arial"/>
              </a:rPr>
              <a:t> Net</a:t>
            </a:r>
          </a:p>
        </p:txBody>
      </p:sp>
      <p:sp>
        <p:nvSpPr>
          <p:cNvPr id="17" name="TextBox 16"/>
          <p:cNvSpPr txBox="1"/>
          <p:nvPr/>
        </p:nvSpPr>
        <p:spPr>
          <a:xfrm>
            <a:off x="1997077" y="4500479"/>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Molina </a:t>
            </a:r>
          </a:p>
          <a:p>
            <a:pPr algn="ctr" defTabSz="914400">
              <a:buNone/>
            </a:pPr>
            <a:r>
              <a:rPr lang="en-US" sz="1800" b="0" i="0">
                <a:latin typeface="Arial"/>
                <a:ea typeface="+mn-ea"/>
                <a:cs typeface="Arial"/>
              </a:rPr>
              <a:t>Health Plan</a:t>
            </a:r>
          </a:p>
        </p:txBody>
      </p:sp>
      <p:sp>
        <p:nvSpPr>
          <p:cNvPr id="18" name="Down Arrow 17"/>
          <p:cNvSpPr/>
          <p:nvPr/>
        </p:nvSpPr>
        <p:spPr>
          <a:xfrm>
            <a:off x="4219577" y="2911060"/>
            <a:ext cx="317500" cy="371264"/>
          </a:xfrm>
          <a:prstGeom prst="downArrow">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 Placeholder 6"/>
          <p:cNvSpPr txBox="1">
            <a:spLocks/>
          </p:cNvSpPr>
          <p:nvPr/>
        </p:nvSpPr>
        <p:spPr>
          <a:xfrm>
            <a:off x="234262" y="220134"/>
            <a:ext cx="8689604" cy="1014524"/>
          </a:xfrm>
          <a:prstGeom prst="rect">
            <a:avLst/>
          </a:prstGeom>
          <a:solidFill>
            <a:srgbClr val="C6D0EC"/>
          </a:solidFill>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2800" b="0" i="0">
                <a:solidFill>
                  <a:srgbClr val="000000"/>
                </a:solidFill>
                <a:latin typeface="Trebuchet MS"/>
                <a:ea typeface="+mn-ea"/>
                <a:cs typeface="Trebuchet MS"/>
              </a:rPr>
              <a:t>Si tiene Medi-Cal</a:t>
            </a:r>
          </a:p>
          <a:p>
            <a:pPr marL="0" indent="0" algn="ctr" defTabSz="914400">
              <a:spcBef>
                <a:spcPts val="0"/>
              </a:spcBef>
              <a:buNone/>
            </a:pPr>
            <a:r>
              <a:rPr lang="en-US" sz="1800" b="0" i="0">
                <a:solidFill>
                  <a:srgbClr val="000000"/>
                </a:solidFill>
                <a:latin typeface="Trebuchet MS"/>
                <a:ea typeface="+mn-ea"/>
                <a:cs typeface="Trebuchet MS"/>
              </a:rPr>
              <a:t>Debe elegir un plan Medi-Cal para sus beneficios de Medi-Cal</a:t>
            </a:r>
          </a:p>
        </p:txBody>
      </p:sp>
      <p:sp>
        <p:nvSpPr>
          <p:cNvPr id="19" name="TextBox 18"/>
          <p:cNvSpPr txBox="1"/>
          <p:nvPr/>
        </p:nvSpPr>
        <p:spPr>
          <a:xfrm>
            <a:off x="4372544" y="3753043"/>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a:latin typeface="Arial"/>
                <a:ea typeface="+mn-ea"/>
                <a:cs typeface="Arial"/>
              </a:rPr>
              <a:t>L.A. Care Medi-Cal</a:t>
            </a:r>
          </a:p>
        </p:txBody>
      </p:sp>
      <p:sp>
        <p:nvSpPr>
          <p:cNvPr id="20" name="Content Placeholder 2"/>
          <p:cNvSpPr txBox="1">
            <a:spLocks/>
          </p:cNvSpPr>
          <p:nvPr/>
        </p:nvSpPr>
        <p:spPr>
          <a:xfrm>
            <a:off x="2311400" y="3208884"/>
            <a:ext cx="4013200" cy="595287"/>
          </a:xfrm>
          <a:prstGeom prst="rect">
            <a:avLst/>
          </a:prstGeom>
        </p:spPr>
        <p:txBody>
          <a:bodyPr>
            <a:normAutofit fontScale="85000" lnSpcReduction="1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lnSpc>
                <a:spcPct val="120000"/>
              </a:lnSpc>
              <a:buNone/>
            </a:pPr>
            <a:r>
              <a:rPr lang="en-US" sz="2000" b="1" i="0">
                <a:solidFill>
                  <a:srgbClr val="000000"/>
                </a:solidFill>
                <a:latin typeface="Trebuchet MS"/>
                <a:ea typeface="+mn-ea"/>
                <a:cs typeface="Trebuchet MS"/>
              </a:rPr>
              <a:t>Inscríbase solo en un plan Medi-Cal</a:t>
            </a:r>
          </a:p>
        </p:txBody>
      </p:sp>
    </p:spTree>
    <p:extLst>
      <p:ext uri="{BB962C8B-B14F-4D97-AF65-F5344CB8AC3E}">
        <p14:creationId xmlns:p14="http://schemas.microsoft.com/office/powerpoint/2010/main" val="2717006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13</a:t>
            </a:fld>
            <a:endParaRPr lang="en-US" sz="1200" b="0" i="0">
              <a:solidFill>
                <a:srgbClr val="000000"/>
              </a:solidFill>
              <a:latin typeface="Calisto MT"/>
              <a:ea typeface="+mn-ea"/>
              <a:cs typeface="+mn-cs"/>
            </a:endParaRPr>
          </a:p>
        </p:txBody>
      </p:sp>
      <p:graphicFrame>
        <p:nvGraphicFramePr>
          <p:cNvPr id="9" name="Diagram 8"/>
          <p:cNvGraphicFramePr/>
          <p:nvPr>
            <p:extLst>
              <p:ext uri="{D42A27DB-BD31-4B8C-83A1-F6EECF244321}">
                <p14:modId xmlns:p14="http://schemas.microsoft.com/office/powerpoint/2010/main" val="1155689299"/>
              </p:ext>
            </p:extLst>
          </p:nvPr>
        </p:nvGraphicFramePr>
        <p:xfrm>
          <a:off x="1371600" y="1785032"/>
          <a:ext cx="6383867"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727888" y="244158"/>
            <a:ext cx="7721667" cy="1339850"/>
          </a:xfrm>
        </p:spPr>
        <p:txBody>
          <a:bodyPr>
            <a:normAutofit/>
          </a:bodyPr>
          <a:lstStyle/>
          <a:p>
            <a:pPr>
              <a:spcBef>
                <a:spcPts val="0"/>
              </a:spcBef>
            </a:pPr>
            <a:r>
              <a:rPr lang="en-US" dirty="0">
                <a:solidFill>
                  <a:srgbClr val="000000"/>
                </a:solidFill>
                <a:latin typeface="Trebuchet MS"/>
                <a:cs typeface="Trebuchet MS"/>
              </a:rPr>
              <a:t>Planes </a:t>
            </a:r>
            <a:r>
              <a:rPr lang="en-US" dirty="0" err="1">
                <a:solidFill>
                  <a:srgbClr val="000000"/>
                </a:solidFill>
                <a:latin typeface="Trebuchet MS"/>
                <a:cs typeface="Trebuchet MS"/>
              </a:rPr>
              <a:t>Medi</a:t>
            </a:r>
            <a:r>
              <a:rPr lang="en-US" dirty="0">
                <a:solidFill>
                  <a:srgbClr val="000000"/>
                </a:solidFill>
                <a:latin typeface="Trebuchet MS"/>
                <a:cs typeface="Trebuchet MS"/>
              </a:rPr>
              <a:t>-Cal</a:t>
            </a:r>
            <a:endParaRPr lang="en-US" sz="4800" b="0" i="0" dirty="0">
              <a:solidFill>
                <a:srgbClr val="000000"/>
              </a:solidFill>
              <a:latin typeface="Trebuchet MS"/>
              <a:ea typeface="+mj-ea"/>
              <a:cs typeface="Trebuchet MS"/>
            </a:endParaRPr>
          </a:p>
        </p:txBody>
      </p:sp>
    </p:spTree>
    <p:extLst>
      <p:ext uri="{BB962C8B-B14F-4D97-AF65-F5344CB8AC3E}">
        <p14:creationId xmlns:p14="http://schemas.microsoft.com/office/powerpoint/2010/main" val="3478423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9400" y="258909"/>
            <a:ext cx="3556000" cy="133494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14</a:t>
            </a:fld>
            <a:endParaRPr lang="en-US" sz="1200" b="0" i="0">
              <a:solidFill>
                <a:srgbClr val="000000"/>
              </a:solidFill>
              <a:latin typeface="Calisto MT"/>
              <a:ea typeface="+mn-ea"/>
              <a:cs typeface="+mn-cs"/>
            </a:endParaRPr>
          </a:p>
        </p:txBody>
      </p:sp>
      <p:sp>
        <p:nvSpPr>
          <p:cNvPr id="7" name="Text Placeholder 6"/>
          <p:cNvSpPr txBox="1">
            <a:spLocks/>
          </p:cNvSpPr>
          <p:nvPr/>
        </p:nvSpPr>
        <p:spPr>
          <a:xfrm>
            <a:off x="234262" y="318613"/>
            <a:ext cx="3723566" cy="832503"/>
          </a:xfrm>
          <a:prstGeom prst="rect">
            <a:avLst/>
          </a:prstGeom>
        </p:spPr>
        <p:txBody>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3600" b="0" i="0" dirty="0">
                <a:solidFill>
                  <a:srgbClr val="000000"/>
                </a:solidFill>
                <a:latin typeface="Trebuchet MS"/>
                <a:ea typeface="+mn-ea"/>
                <a:cs typeface="Trebuchet MS"/>
              </a:rPr>
              <a:t>PACE </a:t>
            </a:r>
          </a:p>
          <a:p>
            <a:pPr marL="0" indent="0" algn="ctr" defTabSz="914400">
              <a:spcBef>
                <a:spcPts val="0"/>
              </a:spcBef>
              <a:buNone/>
            </a:pPr>
            <a:r>
              <a:rPr lang="en-US" sz="1800" b="0" i="0" dirty="0" err="1">
                <a:solidFill>
                  <a:srgbClr val="000000"/>
                </a:solidFill>
                <a:latin typeface="Trebuchet MS"/>
                <a:ea typeface="+mn-ea"/>
                <a:cs typeface="Trebuchet MS"/>
              </a:rPr>
              <a:t>Programa</a:t>
            </a:r>
            <a:r>
              <a:rPr lang="en-US" sz="1800" b="0" i="0" dirty="0">
                <a:solidFill>
                  <a:srgbClr val="000000"/>
                </a:solidFill>
                <a:latin typeface="Trebuchet MS"/>
                <a:ea typeface="+mn-ea"/>
                <a:cs typeface="Trebuchet MS"/>
              </a:rPr>
              <a:t> </a:t>
            </a:r>
            <a:r>
              <a:rPr lang="en-US" sz="1800" dirty="0" err="1">
                <a:solidFill>
                  <a:srgbClr val="000000"/>
                </a:solidFill>
                <a:latin typeface="Trebuchet MS"/>
                <a:cs typeface="Trebuchet MS"/>
              </a:rPr>
              <a:t>T</a:t>
            </a:r>
            <a:r>
              <a:rPr lang="en-US" sz="1800" b="0" i="0" dirty="0" err="1" smtClean="0">
                <a:solidFill>
                  <a:srgbClr val="000000"/>
                </a:solidFill>
                <a:latin typeface="Trebuchet MS"/>
                <a:ea typeface="+mn-ea"/>
                <a:cs typeface="Trebuchet MS"/>
              </a:rPr>
              <a:t>odo</a:t>
            </a:r>
            <a:r>
              <a:rPr lang="en-US" sz="1800" b="0" i="0" dirty="0" smtClean="0">
                <a:solidFill>
                  <a:srgbClr val="000000"/>
                </a:solidFill>
                <a:latin typeface="Trebuchet MS"/>
                <a:ea typeface="+mn-ea"/>
                <a:cs typeface="Trebuchet MS"/>
              </a:rPr>
              <a:t> </a:t>
            </a:r>
            <a:r>
              <a:rPr lang="en-US" sz="1800" dirty="0" err="1">
                <a:solidFill>
                  <a:srgbClr val="000000"/>
                </a:solidFill>
                <a:latin typeface="Trebuchet MS"/>
                <a:cs typeface="Trebuchet MS"/>
              </a:rPr>
              <a:t>I</a:t>
            </a:r>
            <a:r>
              <a:rPr lang="en-US" sz="1800" b="0" i="0" dirty="0" err="1" smtClean="0">
                <a:solidFill>
                  <a:srgbClr val="000000"/>
                </a:solidFill>
                <a:latin typeface="Trebuchet MS"/>
                <a:ea typeface="+mn-ea"/>
                <a:cs typeface="Trebuchet MS"/>
              </a:rPr>
              <a:t>ncluido</a:t>
            </a:r>
            <a:r>
              <a:rPr lang="en-US" sz="1800" b="0" i="0" dirty="0" smtClean="0">
                <a:solidFill>
                  <a:srgbClr val="000000"/>
                </a:solidFill>
                <a:latin typeface="Trebuchet MS"/>
                <a:ea typeface="+mn-ea"/>
                <a:cs typeface="Trebuchet MS"/>
              </a:rPr>
              <a:t> </a:t>
            </a:r>
            <a:endParaRPr lang="en-US" sz="1800" b="0" i="0" dirty="0">
              <a:solidFill>
                <a:srgbClr val="000000"/>
              </a:solidFill>
              <a:latin typeface="Trebuchet MS"/>
              <a:ea typeface="+mn-ea"/>
              <a:cs typeface="Trebuchet MS"/>
            </a:endParaRPr>
          </a:p>
          <a:p>
            <a:pPr marL="0" indent="0" algn="ctr" defTabSz="914400">
              <a:spcBef>
                <a:spcPts val="0"/>
              </a:spcBef>
              <a:buNone/>
            </a:pPr>
            <a:r>
              <a:rPr lang="en-US" sz="1800" b="0" i="0" dirty="0" err="1">
                <a:solidFill>
                  <a:srgbClr val="000000"/>
                </a:solidFill>
                <a:latin typeface="Trebuchet MS"/>
                <a:ea typeface="+mn-ea"/>
                <a:cs typeface="Trebuchet MS"/>
              </a:rPr>
              <a:t>Cuidado</a:t>
            </a:r>
            <a:r>
              <a:rPr lang="en-US" sz="1800" b="0" i="0" dirty="0">
                <a:solidFill>
                  <a:srgbClr val="000000"/>
                </a:solidFill>
                <a:latin typeface="Trebuchet MS"/>
                <a:ea typeface="+mn-ea"/>
                <a:cs typeface="Trebuchet MS"/>
              </a:rPr>
              <a:t> para los </a:t>
            </a:r>
            <a:r>
              <a:rPr lang="en-US" sz="1800" dirty="0" err="1">
                <a:solidFill>
                  <a:srgbClr val="000000"/>
                </a:solidFill>
                <a:latin typeface="Trebuchet MS"/>
                <a:cs typeface="Trebuchet MS"/>
              </a:rPr>
              <a:t>A</a:t>
            </a:r>
            <a:r>
              <a:rPr lang="en-US" sz="1800" b="0" i="0" dirty="0" err="1" smtClean="0">
                <a:solidFill>
                  <a:srgbClr val="000000"/>
                </a:solidFill>
                <a:latin typeface="Trebuchet MS"/>
                <a:ea typeface="+mn-ea"/>
                <a:cs typeface="Trebuchet MS"/>
              </a:rPr>
              <a:t>dultos</a:t>
            </a:r>
            <a:r>
              <a:rPr lang="en-US" sz="1800" b="0" i="0" dirty="0" smtClean="0">
                <a:solidFill>
                  <a:srgbClr val="000000"/>
                </a:solidFill>
                <a:latin typeface="Trebuchet MS"/>
                <a:ea typeface="+mn-ea"/>
                <a:cs typeface="Trebuchet MS"/>
              </a:rPr>
              <a:t> </a:t>
            </a:r>
            <a:r>
              <a:rPr lang="en-US" sz="1800" dirty="0" err="1">
                <a:solidFill>
                  <a:srgbClr val="000000"/>
                </a:solidFill>
                <a:latin typeface="Trebuchet MS"/>
                <a:cs typeface="Trebuchet MS"/>
              </a:rPr>
              <a:t>M</a:t>
            </a:r>
            <a:r>
              <a:rPr lang="en-US" sz="1800" b="0" i="0" dirty="0" err="1" smtClean="0">
                <a:solidFill>
                  <a:srgbClr val="000000"/>
                </a:solidFill>
                <a:latin typeface="Trebuchet MS"/>
                <a:ea typeface="+mn-ea"/>
                <a:cs typeface="Trebuchet MS"/>
              </a:rPr>
              <a:t>ayores</a:t>
            </a:r>
            <a:endParaRPr lang="en-US" sz="1800" b="0" i="0" dirty="0">
              <a:solidFill>
                <a:srgbClr val="000000"/>
              </a:solidFill>
              <a:latin typeface="Trebuchet MS"/>
              <a:ea typeface="+mn-ea"/>
              <a:cs typeface="Trebuchet MS"/>
            </a:endParaRPr>
          </a:p>
        </p:txBody>
      </p:sp>
      <p:sp>
        <p:nvSpPr>
          <p:cNvPr id="9" name="Content Placeholder 7"/>
          <p:cNvSpPr txBox="1">
            <a:spLocks/>
          </p:cNvSpPr>
          <p:nvPr/>
        </p:nvSpPr>
        <p:spPr>
          <a:xfrm>
            <a:off x="617821" y="2963609"/>
            <a:ext cx="2883809" cy="1501308"/>
          </a:xfrm>
          <a:prstGeom prst="rect">
            <a:avLst/>
          </a:prstGeom>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a:lnSpc>
                <a:spcPct val="120000"/>
              </a:lnSpc>
            </a:pPr>
            <a:r>
              <a:rPr lang="en-US" sz="1800" b="0" i="0" dirty="0" err="1">
                <a:solidFill>
                  <a:srgbClr val="000000"/>
                </a:solidFill>
                <a:latin typeface="Arial"/>
                <a:ea typeface="+mn-ea"/>
                <a:cs typeface="Arial"/>
              </a:rPr>
              <a:t>Quién</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si</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tiene</a:t>
            </a:r>
            <a:r>
              <a:rPr lang="en-US" sz="1800" b="0" i="0" dirty="0">
                <a:solidFill>
                  <a:srgbClr val="000000"/>
                </a:solidFill>
                <a:latin typeface="Arial"/>
                <a:ea typeface="+mn-ea"/>
                <a:cs typeface="Arial"/>
              </a:rPr>
              <a:t> Medicare y </a:t>
            </a:r>
            <a:r>
              <a:rPr lang="en-US" sz="1800" b="0" i="0" dirty="0" err="1">
                <a:solidFill>
                  <a:srgbClr val="000000"/>
                </a:solidFill>
                <a:latin typeface="Arial"/>
                <a:ea typeface="+mn-ea"/>
                <a:cs typeface="Arial"/>
              </a:rPr>
              <a:t>Medi</a:t>
            </a:r>
            <a:r>
              <a:rPr lang="en-US" sz="1800" b="0" i="0" dirty="0">
                <a:solidFill>
                  <a:srgbClr val="000000"/>
                </a:solidFill>
                <a:latin typeface="Arial"/>
                <a:ea typeface="+mn-ea"/>
                <a:cs typeface="Arial"/>
              </a:rPr>
              <a:t>-Cal o solo </a:t>
            </a:r>
            <a:r>
              <a:rPr lang="en-US" sz="1800" b="0" i="0" dirty="0" err="1">
                <a:solidFill>
                  <a:srgbClr val="000000"/>
                </a:solidFill>
                <a:latin typeface="Arial"/>
                <a:ea typeface="+mn-ea"/>
                <a:cs typeface="Arial"/>
              </a:rPr>
              <a:t>Medi</a:t>
            </a:r>
            <a:r>
              <a:rPr lang="en-US" sz="1800" b="0" i="0" dirty="0">
                <a:solidFill>
                  <a:srgbClr val="000000"/>
                </a:solidFill>
                <a:latin typeface="Arial"/>
                <a:ea typeface="+mn-ea"/>
                <a:cs typeface="Arial"/>
              </a:rPr>
              <a:t>-Cal</a:t>
            </a:r>
          </a:p>
          <a:p>
            <a:pPr>
              <a:lnSpc>
                <a:spcPct val="120000"/>
              </a:lnSpc>
            </a:pPr>
            <a:r>
              <a:rPr lang="en-US" sz="1800" b="0" i="0" dirty="0" err="1">
                <a:solidFill>
                  <a:srgbClr val="000000"/>
                </a:solidFill>
                <a:latin typeface="Arial"/>
                <a:ea typeface="+mn-ea"/>
                <a:cs typeface="Arial"/>
              </a:rPr>
              <a:t>Opción</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disponible</a:t>
            </a:r>
            <a:r>
              <a:rPr lang="en-US" sz="1800" b="0" i="0" dirty="0">
                <a:solidFill>
                  <a:srgbClr val="000000"/>
                </a:solidFill>
                <a:latin typeface="Arial"/>
                <a:ea typeface="+mn-ea"/>
                <a:cs typeface="Arial"/>
              </a:rPr>
              <a:t> para </a:t>
            </a:r>
            <a:r>
              <a:rPr lang="en-US" sz="1800" b="0" i="0" dirty="0" err="1">
                <a:solidFill>
                  <a:srgbClr val="000000"/>
                </a:solidFill>
                <a:latin typeface="Arial"/>
                <a:ea typeface="+mn-ea"/>
                <a:cs typeface="Arial"/>
              </a:rPr>
              <a:t>las</a:t>
            </a:r>
            <a:r>
              <a:rPr lang="en-US" sz="1800" b="0" i="0" dirty="0">
                <a:solidFill>
                  <a:srgbClr val="000000"/>
                </a:solidFill>
                <a:latin typeface="Arial"/>
                <a:ea typeface="+mn-ea"/>
                <a:cs typeface="Arial"/>
              </a:rPr>
              <a:t> personas </a:t>
            </a:r>
            <a:r>
              <a:rPr lang="en-US" sz="1800" b="0" i="0" dirty="0" err="1">
                <a:solidFill>
                  <a:srgbClr val="000000"/>
                </a:solidFill>
                <a:latin typeface="Arial"/>
                <a:ea typeface="+mn-ea"/>
                <a:cs typeface="Arial"/>
              </a:rPr>
              <a:t>que</a:t>
            </a:r>
            <a:r>
              <a:rPr lang="en-US" sz="1800" b="0" i="0" dirty="0">
                <a:solidFill>
                  <a:srgbClr val="000000"/>
                </a:solidFill>
                <a:latin typeface="Arial"/>
                <a:ea typeface="+mn-ea"/>
                <a:cs typeface="Arial"/>
              </a:rPr>
              <a:t> son </a:t>
            </a:r>
            <a:r>
              <a:rPr lang="en-US" sz="1800" b="0" i="0" dirty="0" err="1">
                <a:solidFill>
                  <a:srgbClr val="000000"/>
                </a:solidFill>
                <a:latin typeface="Arial"/>
                <a:ea typeface="+mn-ea"/>
                <a:cs typeface="Arial"/>
              </a:rPr>
              <a:t>elegibles</a:t>
            </a:r>
            <a:endParaRPr lang="en-US" sz="1800" b="0" i="0" dirty="0">
              <a:solidFill>
                <a:srgbClr val="000000"/>
              </a:solidFill>
              <a:latin typeface="Arial"/>
              <a:ea typeface="+mn-ea"/>
              <a:cs typeface="Arial"/>
            </a:endParaRPr>
          </a:p>
        </p:txBody>
      </p:sp>
      <p:sp>
        <p:nvSpPr>
          <p:cNvPr id="10" name="TextBox 6"/>
          <p:cNvSpPr txBox="1">
            <a:spLocks noChangeArrowheads="1"/>
          </p:cNvSpPr>
          <p:nvPr/>
        </p:nvSpPr>
        <p:spPr bwMode="auto">
          <a:xfrm>
            <a:off x="4102100" y="2622800"/>
            <a:ext cx="4559300" cy="3176254"/>
          </a:xfrm>
          <a:prstGeom prst="rect">
            <a:avLst/>
          </a:prstGeom>
          <a:noFill/>
          <a:ln w="28575" cmpd="sng">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tx1"/>
                </a:solidFill>
                <a:latin typeface="Georgia" charset="0"/>
                <a:ea typeface="MS PGothic" charset="0"/>
                <a:cs typeface="MS PGothic" charset="0"/>
              </a:defRPr>
            </a:lvl1pPr>
            <a:lvl2pPr marL="742950" indent="-285750" eaLnBrk="0" hangingPunct="0">
              <a:defRPr sz="2400">
                <a:solidFill>
                  <a:schemeClr val="tx1"/>
                </a:solidFill>
                <a:latin typeface="Georgia" charset="0"/>
                <a:ea typeface="MS PGothic" charset="0"/>
                <a:cs typeface="MS PGothic" charset="0"/>
              </a:defRPr>
            </a:lvl2pPr>
            <a:lvl3pPr marL="1143000" indent="-228600" eaLnBrk="0" hangingPunct="0">
              <a:defRPr sz="2400">
                <a:solidFill>
                  <a:schemeClr val="tx1"/>
                </a:solidFill>
                <a:latin typeface="Georgia" charset="0"/>
                <a:ea typeface="MS PGothic" charset="0"/>
                <a:cs typeface="MS PGothic" charset="0"/>
              </a:defRPr>
            </a:lvl3pPr>
            <a:lvl4pPr marL="1600200" indent="-228600" eaLnBrk="0" hangingPunct="0">
              <a:defRPr sz="2400">
                <a:solidFill>
                  <a:schemeClr val="tx1"/>
                </a:solidFill>
                <a:latin typeface="Georgia" charset="0"/>
                <a:ea typeface="MS PGothic" charset="0"/>
                <a:cs typeface="MS PGothic" charset="0"/>
              </a:defRPr>
            </a:lvl4pPr>
            <a:lvl5pPr marL="2057400" indent="-228600" eaLnBrk="0" hangingPunct="0">
              <a:defRPr sz="2400">
                <a:solidFill>
                  <a:schemeClr val="tx1"/>
                </a:solidFill>
                <a:latin typeface="Georgi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eorgi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eorgi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eorgi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eorgia" charset="0"/>
                <a:ea typeface="MS PGothic" charset="0"/>
                <a:cs typeface="MS PGothic" charset="0"/>
              </a:defRPr>
            </a:lvl9pPr>
          </a:lstStyle>
          <a:p>
            <a:pPr algn="l" defTabSz="914400">
              <a:lnSpc>
                <a:spcPct val="140000"/>
              </a:lnSpc>
              <a:buNone/>
            </a:pPr>
            <a:r>
              <a:rPr lang="en-US" sz="1800" b="0" i="0" dirty="0">
                <a:solidFill>
                  <a:srgbClr val="000000"/>
                </a:solidFill>
                <a:latin typeface="Arial"/>
                <a:ea typeface="+mn-ea"/>
                <a:cs typeface="Arial"/>
              </a:rPr>
              <a:t>Si </a:t>
            </a:r>
            <a:r>
              <a:rPr lang="en-US" sz="1800" b="0" i="0" dirty="0" err="1">
                <a:solidFill>
                  <a:srgbClr val="000000"/>
                </a:solidFill>
                <a:latin typeface="Arial"/>
                <a:ea typeface="+mn-ea"/>
                <a:cs typeface="Arial"/>
              </a:rPr>
              <a:t>usted</a:t>
            </a:r>
            <a:r>
              <a:rPr lang="en-US" sz="1800" b="0" i="0" dirty="0">
                <a:solidFill>
                  <a:srgbClr val="000000"/>
                </a:solidFill>
                <a:latin typeface="Arial"/>
                <a:ea typeface="+mn-ea"/>
                <a:cs typeface="Arial"/>
              </a:rPr>
              <a:t>:</a:t>
            </a:r>
          </a:p>
          <a:p>
            <a:pPr marL="283464" indent="-283464" algn="l" defTabSz="914400">
              <a:lnSpc>
                <a:spcPct val="140000"/>
              </a:lnSpc>
              <a:buClr>
                <a:srgbClr val="000000"/>
              </a:buClr>
              <a:buFont typeface="Arial"/>
              <a:buChar char="•"/>
            </a:pPr>
            <a:r>
              <a:rPr lang="en-US" sz="1800" b="0" i="0" dirty="0" err="1">
                <a:solidFill>
                  <a:srgbClr val="000000"/>
                </a:solidFill>
                <a:latin typeface="Arial"/>
                <a:ea typeface="+mn-ea"/>
                <a:cs typeface="Arial"/>
              </a:rPr>
              <a:t>Es</a:t>
            </a:r>
            <a:r>
              <a:rPr lang="en-US" sz="1800" b="0" i="0" dirty="0">
                <a:solidFill>
                  <a:srgbClr val="000000"/>
                </a:solidFill>
                <a:latin typeface="Arial"/>
                <a:ea typeface="+mn-ea"/>
                <a:cs typeface="Arial"/>
              </a:rPr>
              <a:t> mayor de 55 </a:t>
            </a:r>
            <a:r>
              <a:rPr lang="en-US" sz="1800" b="0" i="0" dirty="0" err="1">
                <a:solidFill>
                  <a:srgbClr val="000000"/>
                </a:solidFill>
                <a:latin typeface="Arial"/>
                <a:ea typeface="+mn-ea"/>
                <a:cs typeface="Arial"/>
              </a:rPr>
              <a:t>años</a:t>
            </a:r>
            <a:endParaRPr lang="en-US" sz="1800" b="0" i="0" dirty="0">
              <a:solidFill>
                <a:srgbClr val="000000"/>
              </a:solidFill>
              <a:latin typeface="Arial"/>
              <a:ea typeface="+mn-ea"/>
              <a:cs typeface="Arial"/>
            </a:endParaRPr>
          </a:p>
          <a:p>
            <a:pPr marL="283464" indent="-283464">
              <a:lnSpc>
                <a:spcPct val="140000"/>
              </a:lnSpc>
              <a:buClr>
                <a:srgbClr val="000000"/>
              </a:buClr>
              <a:buFont typeface="Arial"/>
              <a:buChar char="•"/>
            </a:pPr>
            <a:r>
              <a:rPr lang="en-US" sz="1800" b="0" i="0" dirty="0">
                <a:solidFill>
                  <a:srgbClr val="000000"/>
                </a:solidFill>
                <a:latin typeface="Arial"/>
                <a:ea typeface="+mn-ea"/>
                <a:cs typeface="Arial"/>
              </a:rPr>
              <a:t>Vive en </a:t>
            </a:r>
            <a:r>
              <a:rPr lang="en-US" sz="1800" b="0" i="0" dirty="0" err="1">
                <a:solidFill>
                  <a:srgbClr val="000000"/>
                </a:solidFill>
                <a:latin typeface="Arial"/>
                <a:ea typeface="+mn-ea"/>
                <a:cs typeface="Arial"/>
              </a:rPr>
              <a:t>su</a:t>
            </a:r>
            <a:r>
              <a:rPr lang="en-US" sz="1800" b="0" i="0" dirty="0">
                <a:solidFill>
                  <a:srgbClr val="000000"/>
                </a:solidFill>
                <a:latin typeface="Arial"/>
                <a:ea typeface="+mn-ea"/>
                <a:cs typeface="Arial"/>
              </a:rPr>
              <a:t> casa o </a:t>
            </a:r>
            <a:r>
              <a:rPr lang="en-US" sz="1800" dirty="0">
                <a:solidFill>
                  <a:srgbClr val="000000"/>
                </a:solidFill>
                <a:latin typeface="Arial"/>
                <a:ea typeface="+mn-ea"/>
                <a:cs typeface="Arial"/>
              </a:rPr>
              <a:t>en </a:t>
            </a:r>
            <a:r>
              <a:rPr lang="en-US" sz="1800" dirty="0" smtClean="0">
                <a:solidFill>
                  <a:srgbClr val="000000"/>
                </a:solidFill>
                <a:latin typeface="Arial"/>
                <a:ea typeface="+mn-ea"/>
                <a:cs typeface="Arial"/>
              </a:rPr>
              <a:t>la </a:t>
            </a:r>
            <a:r>
              <a:rPr lang="en-US" sz="1800" b="0" i="0" dirty="0" err="1" smtClean="0">
                <a:solidFill>
                  <a:srgbClr val="000000"/>
                </a:solidFill>
                <a:latin typeface="Arial"/>
                <a:ea typeface="+mn-ea"/>
                <a:cs typeface="Arial"/>
              </a:rPr>
              <a:t>comunidad</a:t>
            </a:r>
            <a:r>
              <a:rPr lang="en-US" sz="1800" b="0" i="0" dirty="0" smtClean="0">
                <a:solidFill>
                  <a:srgbClr val="000000"/>
                </a:solidFill>
                <a:latin typeface="Arial"/>
                <a:ea typeface="+mn-ea"/>
                <a:cs typeface="Arial"/>
              </a:rPr>
              <a:t> </a:t>
            </a:r>
            <a:r>
              <a:rPr lang="en-US" sz="1800" b="0" i="0" dirty="0">
                <a:solidFill>
                  <a:srgbClr val="000000"/>
                </a:solidFill>
                <a:latin typeface="Arial"/>
                <a:ea typeface="+mn-ea"/>
                <a:cs typeface="Arial"/>
              </a:rPr>
              <a:t>de </a:t>
            </a:r>
            <a:r>
              <a:rPr lang="en-US" sz="1800" b="0" i="0" dirty="0" err="1">
                <a:solidFill>
                  <a:srgbClr val="000000"/>
                </a:solidFill>
                <a:latin typeface="Arial"/>
                <a:ea typeface="+mn-ea"/>
                <a:cs typeface="Arial"/>
              </a:rPr>
              <a:t>manera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segura</a:t>
            </a:r>
            <a:endParaRPr lang="en-US" sz="1800" b="0" i="0" dirty="0">
              <a:solidFill>
                <a:srgbClr val="000000"/>
              </a:solidFill>
              <a:latin typeface="Arial"/>
              <a:ea typeface="+mn-ea"/>
              <a:cs typeface="Arial"/>
            </a:endParaRPr>
          </a:p>
          <a:p>
            <a:pPr marL="283464" indent="-283464" algn="l" defTabSz="914400">
              <a:lnSpc>
                <a:spcPct val="140000"/>
              </a:lnSpc>
              <a:buClr>
                <a:srgbClr val="000000"/>
              </a:buClr>
              <a:buFont typeface="Arial"/>
              <a:buChar char="•"/>
            </a:pPr>
            <a:r>
              <a:rPr lang="en-US" sz="1800" b="0" i="0" dirty="0" err="1">
                <a:solidFill>
                  <a:srgbClr val="000000"/>
                </a:solidFill>
                <a:latin typeface="Arial"/>
                <a:ea typeface="+mn-ea"/>
                <a:cs typeface="Arial"/>
              </a:rPr>
              <a:t>Necesita</a:t>
            </a:r>
            <a:r>
              <a:rPr lang="en-US" sz="1800" b="0" i="0" dirty="0">
                <a:solidFill>
                  <a:srgbClr val="000000"/>
                </a:solidFill>
                <a:latin typeface="Arial"/>
                <a:ea typeface="+mn-ea"/>
                <a:cs typeface="Arial"/>
              </a:rPr>
              <a:t> un alto </a:t>
            </a:r>
            <a:r>
              <a:rPr lang="en-US" sz="1800" b="0" i="0" dirty="0" err="1">
                <a:solidFill>
                  <a:srgbClr val="000000"/>
                </a:solidFill>
                <a:latin typeface="Arial"/>
                <a:ea typeface="+mn-ea"/>
                <a:cs typeface="Arial"/>
              </a:rPr>
              <a:t>nivel</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atención</a:t>
            </a:r>
            <a:r>
              <a:rPr lang="en-US" sz="1800" b="0" i="0" dirty="0">
                <a:solidFill>
                  <a:srgbClr val="000000"/>
                </a:solidFill>
                <a:latin typeface="Arial"/>
                <a:ea typeface="+mn-ea"/>
                <a:cs typeface="Arial"/>
              </a:rPr>
              <a:t> para </a:t>
            </a:r>
            <a:r>
              <a:rPr lang="en-US" sz="1800" b="0" i="0" dirty="0" err="1">
                <a:solidFill>
                  <a:srgbClr val="000000"/>
                </a:solidFill>
                <a:latin typeface="Arial"/>
                <a:ea typeface="+mn-ea"/>
                <a:cs typeface="Arial"/>
              </a:rPr>
              <a:t>una</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discapacidad</a:t>
            </a:r>
            <a:r>
              <a:rPr lang="en-US" sz="1800" b="0" i="0" dirty="0">
                <a:solidFill>
                  <a:srgbClr val="000000"/>
                </a:solidFill>
                <a:latin typeface="Arial"/>
                <a:ea typeface="+mn-ea"/>
                <a:cs typeface="Arial"/>
              </a:rPr>
              <a:t> o </a:t>
            </a:r>
            <a:r>
              <a:rPr lang="en-US" sz="1800" b="0" i="0" dirty="0" err="1">
                <a:solidFill>
                  <a:srgbClr val="000000"/>
                </a:solidFill>
                <a:latin typeface="Arial"/>
                <a:ea typeface="+mn-ea"/>
                <a:cs typeface="Arial"/>
              </a:rPr>
              <a:t>condición</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crónica</a:t>
            </a:r>
            <a:endParaRPr lang="en-US" sz="1800" b="0" i="0" dirty="0">
              <a:solidFill>
                <a:srgbClr val="000000"/>
              </a:solidFill>
              <a:latin typeface="Arial"/>
              <a:ea typeface="+mn-ea"/>
              <a:cs typeface="Arial"/>
            </a:endParaRPr>
          </a:p>
          <a:p>
            <a:pPr marL="283464" indent="-283464" algn="l" defTabSz="914400">
              <a:lnSpc>
                <a:spcPct val="140000"/>
              </a:lnSpc>
              <a:buClr>
                <a:srgbClr val="000000"/>
              </a:buClr>
              <a:buFont typeface="Arial"/>
              <a:buChar char="•"/>
            </a:pPr>
            <a:r>
              <a:rPr lang="en-US" sz="1800" b="0" i="0" dirty="0">
                <a:solidFill>
                  <a:srgbClr val="000000"/>
                </a:solidFill>
                <a:latin typeface="Arial"/>
                <a:ea typeface="+mn-ea"/>
                <a:cs typeface="Arial"/>
              </a:rPr>
              <a:t>Vive en un </a:t>
            </a:r>
            <a:r>
              <a:rPr lang="en-US" sz="1800" b="0" i="0" dirty="0" err="1">
                <a:solidFill>
                  <a:srgbClr val="000000"/>
                </a:solidFill>
                <a:latin typeface="Arial"/>
                <a:ea typeface="+mn-ea"/>
                <a:cs typeface="Arial"/>
              </a:rPr>
              <a:t>código</a:t>
            </a:r>
            <a:r>
              <a:rPr lang="en-US" sz="1800" b="0" i="0" dirty="0">
                <a:solidFill>
                  <a:srgbClr val="000000"/>
                </a:solidFill>
                <a:latin typeface="Arial"/>
                <a:ea typeface="+mn-ea"/>
                <a:cs typeface="Arial"/>
              </a:rPr>
              <a:t> postal con </a:t>
            </a:r>
            <a:r>
              <a:rPr lang="en-US" sz="1800" b="0" i="0" dirty="0" err="1">
                <a:solidFill>
                  <a:srgbClr val="000000"/>
                </a:solidFill>
                <a:latin typeface="Arial"/>
                <a:ea typeface="+mn-ea"/>
                <a:cs typeface="Arial"/>
              </a:rPr>
              <a:t>servicio</a:t>
            </a:r>
            <a:r>
              <a:rPr lang="en-US" sz="1800" b="0" i="0" dirty="0">
                <a:solidFill>
                  <a:srgbClr val="000000"/>
                </a:solidFill>
                <a:latin typeface="Arial"/>
                <a:ea typeface="+mn-ea"/>
                <a:cs typeface="Arial"/>
              </a:rPr>
              <a:t> de un plan de </a:t>
            </a:r>
            <a:r>
              <a:rPr lang="en-US" sz="1800" b="0" i="0" dirty="0" err="1">
                <a:solidFill>
                  <a:srgbClr val="000000"/>
                </a:solidFill>
                <a:latin typeface="Arial"/>
                <a:ea typeface="+mn-ea"/>
                <a:cs typeface="Arial"/>
              </a:rPr>
              <a:t>salud</a:t>
            </a:r>
            <a:r>
              <a:rPr lang="en-US" sz="1800" b="0" i="0" dirty="0">
                <a:solidFill>
                  <a:srgbClr val="000000"/>
                </a:solidFill>
                <a:latin typeface="Arial"/>
                <a:ea typeface="+mn-ea"/>
                <a:cs typeface="Arial"/>
              </a:rPr>
              <a:t> PACE</a:t>
            </a:r>
          </a:p>
        </p:txBody>
      </p:sp>
      <p:sp>
        <p:nvSpPr>
          <p:cNvPr id="13" name="Title 1"/>
          <p:cNvSpPr txBox="1">
            <a:spLocks/>
          </p:cNvSpPr>
          <p:nvPr/>
        </p:nvSpPr>
        <p:spPr>
          <a:xfrm>
            <a:off x="3975100" y="1132065"/>
            <a:ext cx="4799189" cy="134937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a:lstStyle>
          <a:p>
            <a:pPr algn="l" defTabSz="914400">
              <a:lnSpc>
                <a:spcPct val="120000"/>
              </a:lnSpc>
              <a:buNone/>
            </a:pPr>
            <a:r>
              <a:rPr lang="en-US" sz="3100" b="0" i="0" dirty="0" err="1">
                <a:solidFill>
                  <a:srgbClr val="000000"/>
                </a:solidFill>
                <a:latin typeface="Trebuchet MS"/>
                <a:ea typeface="MS PGothic"/>
                <a:cs typeface="+mn-cs"/>
              </a:rPr>
              <a:t>Usted</a:t>
            </a:r>
            <a:r>
              <a:rPr lang="en-US" sz="3100" b="0" i="0" dirty="0">
                <a:solidFill>
                  <a:srgbClr val="000000"/>
                </a:solidFill>
                <a:latin typeface="Trebuchet MS"/>
                <a:ea typeface="MS PGothic"/>
                <a:cs typeface="+mn-cs"/>
              </a:rPr>
              <a:t> </a:t>
            </a:r>
            <a:r>
              <a:rPr lang="en-US" sz="3100" b="0" i="0" dirty="0" err="1">
                <a:solidFill>
                  <a:srgbClr val="000000"/>
                </a:solidFill>
                <a:latin typeface="Trebuchet MS"/>
                <a:ea typeface="MS PGothic"/>
                <a:cs typeface="+mn-cs"/>
              </a:rPr>
              <a:t>puede</a:t>
            </a:r>
            <a:r>
              <a:rPr lang="en-US" sz="3100" b="0" i="0" dirty="0">
                <a:solidFill>
                  <a:srgbClr val="000000"/>
                </a:solidFill>
                <a:latin typeface="Trebuchet MS"/>
                <a:ea typeface="MS PGothic"/>
                <a:cs typeface="+mn-cs"/>
              </a:rPr>
              <a:t> </a:t>
            </a:r>
            <a:r>
              <a:rPr lang="en-US" sz="3100" b="0" i="0" dirty="0" err="1">
                <a:solidFill>
                  <a:srgbClr val="000000"/>
                </a:solidFill>
                <a:latin typeface="Trebuchet MS"/>
                <a:ea typeface="MS PGothic"/>
                <a:cs typeface="+mn-cs"/>
              </a:rPr>
              <a:t>ser</a:t>
            </a:r>
            <a:r>
              <a:rPr lang="en-US" sz="3100" b="0" i="0" dirty="0">
                <a:solidFill>
                  <a:srgbClr val="000000"/>
                </a:solidFill>
                <a:latin typeface="Trebuchet MS"/>
                <a:ea typeface="MS PGothic"/>
                <a:cs typeface="+mn-cs"/>
              </a:rPr>
              <a:t> </a:t>
            </a:r>
            <a:r>
              <a:rPr lang="en-US" sz="3100" b="0" i="0" dirty="0" err="1">
                <a:solidFill>
                  <a:srgbClr val="000000"/>
                </a:solidFill>
                <a:latin typeface="Trebuchet MS"/>
                <a:ea typeface="MS PGothic"/>
                <a:cs typeface="+mn-cs"/>
              </a:rPr>
              <a:t>elegible</a:t>
            </a:r>
            <a:r>
              <a:rPr lang="en-US" sz="3100" b="0" i="0" dirty="0">
                <a:solidFill>
                  <a:srgbClr val="000000"/>
                </a:solidFill>
                <a:latin typeface="Trebuchet MS"/>
                <a:ea typeface="MS PGothic"/>
                <a:cs typeface="+mn-cs"/>
              </a:rPr>
              <a:t> para </a:t>
            </a:r>
            <a:r>
              <a:rPr lang="en-US" sz="3100" b="0" i="0" dirty="0" err="1">
                <a:solidFill>
                  <a:srgbClr val="000000"/>
                </a:solidFill>
                <a:latin typeface="Trebuchet MS"/>
                <a:ea typeface="MS PGothic"/>
                <a:cs typeface="+mn-cs"/>
              </a:rPr>
              <a:t>inscribirse</a:t>
            </a:r>
            <a:r>
              <a:rPr lang="en-US" sz="3100" b="0" i="0" dirty="0">
                <a:solidFill>
                  <a:srgbClr val="000000"/>
                </a:solidFill>
                <a:latin typeface="Trebuchet MS"/>
                <a:ea typeface="MS PGothic"/>
                <a:cs typeface="+mn-cs"/>
              </a:rPr>
              <a:t> en un </a:t>
            </a:r>
            <a:r>
              <a:rPr lang="en-US" sz="3100" b="0" i="0" dirty="0" err="1">
                <a:solidFill>
                  <a:srgbClr val="000000"/>
                </a:solidFill>
                <a:latin typeface="Trebuchet MS"/>
                <a:ea typeface="MS PGothic"/>
                <a:cs typeface="+mn-cs"/>
              </a:rPr>
              <a:t>programa</a:t>
            </a:r>
            <a:r>
              <a:rPr lang="en-US" sz="3100" b="0" i="0" dirty="0">
                <a:solidFill>
                  <a:srgbClr val="000000"/>
                </a:solidFill>
                <a:latin typeface="Trebuchet MS"/>
                <a:ea typeface="MS PGothic"/>
                <a:cs typeface="+mn-cs"/>
              </a:rPr>
              <a:t> PACE </a:t>
            </a:r>
          </a:p>
        </p:txBody>
      </p:sp>
    </p:spTree>
    <p:extLst>
      <p:ext uri="{BB962C8B-B14F-4D97-AF65-F5344CB8AC3E}">
        <p14:creationId xmlns:p14="http://schemas.microsoft.com/office/powerpoint/2010/main" val="967043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15</a:t>
            </a:fld>
            <a:endParaRPr lang="en-US" sz="1200" b="0" i="0">
              <a:solidFill>
                <a:srgbClr val="000000"/>
              </a:solidFill>
              <a:latin typeface="Calisto MT"/>
              <a:ea typeface="+mn-ea"/>
              <a:cs typeface="+mn-cs"/>
            </a:endParaRPr>
          </a:p>
        </p:txBody>
      </p:sp>
      <p:graphicFrame>
        <p:nvGraphicFramePr>
          <p:cNvPr id="9" name="Diagram 8"/>
          <p:cNvGraphicFramePr/>
          <p:nvPr>
            <p:extLst>
              <p:ext uri="{D42A27DB-BD31-4B8C-83A1-F6EECF244321}">
                <p14:modId xmlns:p14="http://schemas.microsoft.com/office/powerpoint/2010/main" val="3527351314"/>
              </p:ext>
            </p:extLst>
          </p:nvPr>
        </p:nvGraphicFramePr>
        <p:xfrm>
          <a:off x="1143000" y="1980476"/>
          <a:ext cx="7048500" cy="401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727888" y="244158"/>
            <a:ext cx="7721667" cy="1339850"/>
          </a:xfrm>
        </p:spPr>
        <p:txBody>
          <a:bodyPr>
            <a:normAutofit/>
          </a:bodyPr>
          <a:lstStyle/>
          <a:p>
            <a:pPr algn="ctr" defTabSz="914400">
              <a:spcBef>
                <a:spcPts val="0"/>
              </a:spcBef>
              <a:buNone/>
            </a:pPr>
            <a:r>
              <a:rPr lang="en-US" sz="4800" b="0" i="0">
                <a:solidFill>
                  <a:srgbClr val="000000"/>
                </a:solidFill>
                <a:latin typeface="Trebuchet MS"/>
                <a:ea typeface="+mj-ea"/>
                <a:cs typeface="Trebuchet MS"/>
              </a:rPr>
              <a:t>Planes PACE </a:t>
            </a:r>
          </a:p>
        </p:txBody>
      </p:sp>
    </p:spTree>
    <p:extLst>
      <p:ext uri="{BB962C8B-B14F-4D97-AF65-F5344CB8AC3E}">
        <p14:creationId xmlns:p14="http://schemas.microsoft.com/office/powerpoint/2010/main" val="2487065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a:spcBef>
                <a:spcPts val="0"/>
              </a:spcBef>
              <a:buNone/>
            </a:pPr>
            <a:r>
              <a:rPr lang="en-US" sz="4800" b="0" i="0">
                <a:solidFill>
                  <a:schemeClr val="tx1"/>
                </a:solidFill>
                <a:latin typeface="Trebuchet MS"/>
                <a:ea typeface="+mj-ea"/>
                <a:cs typeface="Trebuchet MS"/>
              </a:rPr>
              <a:t>Cuándo esperar avisos</a:t>
            </a:r>
          </a:p>
        </p:txBody>
      </p:sp>
      <p:sp>
        <p:nvSpPr>
          <p:cNvPr id="3" name="Content Placeholder 2"/>
          <p:cNvSpPr>
            <a:spLocks noGrp="1"/>
          </p:cNvSpPr>
          <p:nvPr>
            <p:ph idx="1"/>
          </p:nvPr>
        </p:nvSpPr>
        <p:spPr>
          <a:xfrm>
            <a:off x="900112" y="1892300"/>
            <a:ext cx="7495999" cy="4204919"/>
          </a:xfrm>
        </p:spPr>
        <p:txBody>
          <a:bodyPr>
            <a:normAutofit/>
          </a:bodyPr>
          <a:lstStyle/>
          <a:p>
            <a:pPr marL="347472" indent="-347472" algn="l" defTabSz="914400">
              <a:lnSpc>
                <a:spcPct val="130000"/>
              </a:lnSpc>
              <a:spcBef>
                <a:spcPts val="2000"/>
              </a:spcBef>
              <a:buClr>
                <a:schemeClr val="tx1">
                  <a:lumMod val="75000"/>
                </a:schemeClr>
              </a:buClr>
              <a:buFont typeface="Arial"/>
              <a:buChar char="•"/>
            </a:pPr>
            <a:r>
              <a:rPr lang="en-US" sz="2400" b="0" i="0" dirty="0">
                <a:solidFill>
                  <a:schemeClr val="tx1">
                    <a:lumMod val="75000"/>
                  </a:schemeClr>
                </a:solidFill>
                <a:latin typeface="Arial"/>
                <a:ea typeface="+mn-ea"/>
                <a:cs typeface="Arial"/>
              </a:rPr>
              <a:t> </a:t>
            </a:r>
            <a:r>
              <a:rPr lang="en-US" sz="2400" b="0" i="0" dirty="0" smtClean="0">
                <a:solidFill>
                  <a:schemeClr val="tx1">
                    <a:lumMod val="75000"/>
                  </a:schemeClr>
                </a:solidFill>
                <a:latin typeface="Arial"/>
                <a:ea typeface="+mn-ea"/>
                <a:cs typeface="Arial"/>
              </a:rPr>
              <a:t>	 </a:t>
            </a:r>
            <a:r>
              <a:rPr lang="en-US" sz="2400" b="0" i="0" dirty="0" err="1" smtClean="0">
                <a:solidFill>
                  <a:schemeClr val="tx1"/>
                </a:solidFill>
                <a:latin typeface="Arial"/>
                <a:ea typeface="+mn-ea"/>
                <a:cs typeface="Arial"/>
              </a:rPr>
              <a:t>Recibirá</a:t>
            </a:r>
            <a:r>
              <a:rPr lang="en-US" sz="2400" b="0" i="0" dirty="0" smtClean="0">
                <a:solidFill>
                  <a:schemeClr val="tx1"/>
                </a:solidFill>
                <a:latin typeface="Arial"/>
                <a:ea typeface="+mn-ea"/>
                <a:cs typeface="Arial"/>
              </a:rPr>
              <a:t> </a:t>
            </a:r>
            <a:r>
              <a:rPr lang="en-US" sz="2400" b="0" i="0" dirty="0" err="1" smtClean="0">
                <a:solidFill>
                  <a:schemeClr val="tx1"/>
                </a:solidFill>
                <a:latin typeface="Arial"/>
                <a:ea typeface="+mn-ea"/>
                <a:cs typeface="Arial"/>
              </a:rPr>
              <a:t>avisos</a:t>
            </a:r>
            <a:r>
              <a:rPr lang="en-US" sz="2400" b="0" i="0" dirty="0" smtClean="0">
                <a:solidFill>
                  <a:schemeClr val="tx1"/>
                </a:solidFill>
                <a:latin typeface="Arial"/>
                <a:ea typeface="+mn-ea"/>
                <a:cs typeface="Arial"/>
              </a:rPr>
              <a:t> </a:t>
            </a:r>
            <a:r>
              <a:rPr lang="en-US" sz="2400" b="1" i="0" dirty="0" smtClean="0">
                <a:solidFill>
                  <a:schemeClr val="tx1"/>
                </a:solidFill>
                <a:latin typeface="Arial"/>
                <a:ea typeface="+mn-ea"/>
                <a:cs typeface="Arial"/>
              </a:rPr>
              <a:t>90</a:t>
            </a:r>
            <a:r>
              <a:rPr lang="en-US" sz="2400" b="1" i="0" dirty="0">
                <a:solidFill>
                  <a:schemeClr val="tx1"/>
                </a:solidFill>
                <a:latin typeface="Arial"/>
                <a:ea typeface="+mn-ea"/>
                <a:cs typeface="Arial"/>
              </a:rPr>
              <a:t>, 60 y 30 </a:t>
            </a:r>
            <a:r>
              <a:rPr lang="en-US" sz="2400" b="1" i="0" dirty="0" err="1">
                <a:solidFill>
                  <a:schemeClr val="tx1"/>
                </a:solidFill>
                <a:latin typeface="Arial"/>
                <a:ea typeface="+mn-ea"/>
                <a:cs typeface="Arial"/>
              </a:rPr>
              <a:t>días</a:t>
            </a:r>
            <a:r>
              <a:rPr lang="en-US" sz="2400" b="1" i="0" dirty="0">
                <a:solidFill>
                  <a:schemeClr val="tx1"/>
                </a:solidFill>
                <a:latin typeface="Arial"/>
                <a:ea typeface="+mn-ea"/>
                <a:cs typeface="Arial"/>
              </a:rPr>
              <a:t> </a:t>
            </a:r>
            <a:r>
              <a:rPr lang="en-US" sz="2400" b="0" i="0" dirty="0">
                <a:solidFill>
                  <a:schemeClr val="tx1"/>
                </a:solidFill>
                <a:latin typeface="Arial"/>
                <a:ea typeface="+mn-ea"/>
                <a:cs typeface="Arial"/>
              </a:rPr>
              <a:t>antes de </a:t>
            </a:r>
            <a:r>
              <a:rPr lang="en-US" sz="2400" b="0" i="0" dirty="0" err="1">
                <a:solidFill>
                  <a:schemeClr val="tx1"/>
                </a:solidFill>
                <a:latin typeface="Arial"/>
                <a:ea typeface="+mn-ea"/>
                <a:cs typeface="Arial"/>
              </a:rPr>
              <a:t>su</a:t>
            </a:r>
            <a:r>
              <a:rPr lang="en-US" sz="2400" b="0" i="0" dirty="0">
                <a:solidFill>
                  <a:schemeClr val="tx1"/>
                </a:solidFill>
                <a:latin typeface="Arial"/>
                <a:ea typeface="+mn-ea"/>
                <a:cs typeface="Arial"/>
              </a:rPr>
              <a:t> </a:t>
            </a:r>
            <a:r>
              <a:rPr lang="en-US" sz="2400" b="0" i="0" dirty="0" err="1">
                <a:solidFill>
                  <a:schemeClr val="tx1"/>
                </a:solidFill>
                <a:latin typeface="Arial"/>
                <a:ea typeface="+mn-ea"/>
                <a:cs typeface="Arial"/>
              </a:rPr>
              <a:t>fecha</a:t>
            </a:r>
            <a:r>
              <a:rPr lang="en-US" sz="2400" b="0" i="0" dirty="0">
                <a:solidFill>
                  <a:schemeClr val="tx1"/>
                </a:solidFill>
                <a:latin typeface="Arial"/>
                <a:ea typeface="+mn-ea"/>
                <a:cs typeface="Arial"/>
              </a:rPr>
              <a:t> de </a:t>
            </a:r>
            <a:r>
              <a:rPr lang="en-US" sz="2400" b="0" i="0" dirty="0" err="1">
                <a:solidFill>
                  <a:schemeClr val="tx1"/>
                </a:solidFill>
                <a:latin typeface="Arial"/>
                <a:ea typeface="+mn-ea"/>
                <a:cs typeface="Arial"/>
              </a:rPr>
              <a:t>cobertura</a:t>
            </a:r>
            <a:r>
              <a:rPr lang="en-US" sz="2400" b="0" i="0" dirty="0">
                <a:solidFill>
                  <a:schemeClr val="tx1"/>
                </a:solidFill>
                <a:latin typeface="Arial"/>
                <a:ea typeface="+mn-ea"/>
                <a:cs typeface="Arial"/>
              </a:rPr>
              <a:t>.</a:t>
            </a:r>
          </a:p>
          <a:p>
            <a:pPr marL="347472" indent="-347472" algn="l" defTabSz="914400">
              <a:lnSpc>
                <a:spcPct val="130000"/>
              </a:lnSpc>
              <a:spcBef>
                <a:spcPts val="2000"/>
              </a:spcBef>
              <a:buClr>
                <a:schemeClr val="tx1">
                  <a:lumMod val="75000"/>
                </a:schemeClr>
              </a:buClr>
              <a:buFont typeface="Arial"/>
              <a:buChar char="•"/>
            </a:pPr>
            <a:r>
              <a:rPr lang="en-US" sz="2400" b="0" i="0" dirty="0">
                <a:solidFill>
                  <a:schemeClr val="tx1"/>
                </a:solidFill>
                <a:latin typeface="Arial"/>
                <a:ea typeface="+mn-ea"/>
                <a:cs typeface="Arial"/>
              </a:rPr>
              <a:t>Para la </a:t>
            </a:r>
            <a:r>
              <a:rPr lang="en-US" sz="2400" b="0" i="0" dirty="0" err="1">
                <a:solidFill>
                  <a:schemeClr val="tx1"/>
                </a:solidFill>
                <a:latin typeface="Arial"/>
                <a:ea typeface="+mn-ea"/>
                <a:cs typeface="Arial"/>
              </a:rPr>
              <a:t>mayoría</a:t>
            </a:r>
            <a:r>
              <a:rPr lang="en-US" sz="2400" b="0" i="0" dirty="0">
                <a:solidFill>
                  <a:schemeClr val="tx1"/>
                </a:solidFill>
                <a:latin typeface="Arial"/>
                <a:ea typeface="+mn-ea"/>
                <a:cs typeface="Arial"/>
              </a:rPr>
              <a:t> de personas, </a:t>
            </a:r>
            <a:r>
              <a:rPr lang="en-US" sz="2400" b="0" i="0" dirty="0" err="1">
                <a:solidFill>
                  <a:schemeClr val="tx1"/>
                </a:solidFill>
                <a:latin typeface="Arial"/>
                <a:ea typeface="+mn-ea"/>
                <a:cs typeface="Arial"/>
              </a:rPr>
              <a:t>su</a:t>
            </a:r>
            <a:r>
              <a:rPr lang="en-US" sz="2400" b="0" i="0" dirty="0">
                <a:solidFill>
                  <a:schemeClr val="tx1"/>
                </a:solidFill>
                <a:latin typeface="Arial"/>
                <a:ea typeface="+mn-ea"/>
                <a:cs typeface="Arial"/>
              </a:rPr>
              <a:t> </a:t>
            </a:r>
            <a:r>
              <a:rPr lang="en-US" sz="2400" b="0" i="0" dirty="0" err="1">
                <a:solidFill>
                  <a:schemeClr val="tx1"/>
                </a:solidFill>
                <a:latin typeface="Arial"/>
                <a:ea typeface="+mn-ea"/>
                <a:cs typeface="Arial"/>
              </a:rPr>
              <a:t>fecha</a:t>
            </a:r>
            <a:r>
              <a:rPr lang="en-US" sz="2400" b="0" i="0" dirty="0">
                <a:solidFill>
                  <a:schemeClr val="tx1"/>
                </a:solidFill>
                <a:latin typeface="Arial"/>
                <a:ea typeface="+mn-ea"/>
                <a:cs typeface="Arial"/>
              </a:rPr>
              <a:t> de </a:t>
            </a:r>
            <a:r>
              <a:rPr lang="en-US" sz="2400" b="0" i="0" dirty="0" err="1">
                <a:solidFill>
                  <a:schemeClr val="tx1"/>
                </a:solidFill>
                <a:latin typeface="Arial"/>
                <a:ea typeface="+mn-ea"/>
                <a:cs typeface="Arial"/>
              </a:rPr>
              <a:t>cobertura</a:t>
            </a:r>
            <a:r>
              <a:rPr lang="en-US" sz="2400" b="0" i="0" dirty="0">
                <a:solidFill>
                  <a:schemeClr val="tx1"/>
                </a:solidFill>
                <a:latin typeface="Arial"/>
                <a:ea typeface="+mn-ea"/>
                <a:cs typeface="Arial"/>
              </a:rPr>
              <a:t> </a:t>
            </a:r>
            <a:r>
              <a:rPr lang="en-US" sz="2400" b="0" i="0" dirty="0" err="1">
                <a:solidFill>
                  <a:schemeClr val="tx1"/>
                </a:solidFill>
                <a:latin typeface="Arial"/>
                <a:ea typeface="+mn-ea"/>
                <a:cs typeface="Arial"/>
              </a:rPr>
              <a:t>es</a:t>
            </a:r>
            <a:r>
              <a:rPr lang="en-US" sz="2400" b="0" i="0" dirty="0">
                <a:solidFill>
                  <a:schemeClr val="tx1"/>
                </a:solidFill>
                <a:latin typeface="Arial"/>
                <a:ea typeface="+mn-ea"/>
                <a:cs typeface="Arial"/>
              </a:rPr>
              <a:t> el primer </a:t>
            </a:r>
            <a:r>
              <a:rPr lang="en-US" sz="2400" b="0" i="0" dirty="0" err="1">
                <a:solidFill>
                  <a:schemeClr val="tx1"/>
                </a:solidFill>
                <a:latin typeface="Arial"/>
                <a:ea typeface="+mn-ea"/>
                <a:cs typeface="Arial"/>
              </a:rPr>
              <a:t>día</a:t>
            </a:r>
            <a:r>
              <a:rPr lang="en-US" sz="2400" b="0" i="0" dirty="0">
                <a:solidFill>
                  <a:schemeClr val="tx1"/>
                </a:solidFill>
                <a:latin typeface="Arial"/>
                <a:ea typeface="+mn-ea"/>
                <a:cs typeface="Arial"/>
              </a:rPr>
              <a:t> de </a:t>
            </a:r>
            <a:r>
              <a:rPr lang="en-US" sz="2400" b="0" i="0" dirty="0" err="1">
                <a:solidFill>
                  <a:schemeClr val="tx1"/>
                </a:solidFill>
                <a:latin typeface="Arial"/>
                <a:ea typeface="+mn-ea"/>
                <a:cs typeface="Arial"/>
              </a:rPr>
              <a:t>su</a:t>
            </a:r>
            <a:r>
              <a:rPr lang="en-US" sz="2400" b="0" i="0" dirty="0">
                <a:solidFill>
                  <a:schemeClr val="tx1"/>
                </a:solidFill>
                <a:latin typeface="Arial"/>
                <a:ea typeface="+mn-ea"/>
                <a:cs typeface="Arial"/>
              </a:rPr>
              <a:t> </a:t>
            </a:r>
            <a:r>
              <a:rPr lang="en-US" sz="2400" b="0" i="0" err="1">
                <a:solidFill>
                  <a:schemeClr val="tx1"/>
                </a:solidFill>
                <a:latin typeface="Arial"/>
                <a:ea typeface="+mn-ea"/>
                <a:cs typeface="Arial"/>
              </a:rPr>
              <a:t>mes</a:t>
            </a:r>
            <a:r>
              <a:rPr lang="en-US" sz="2400" b="0" i="0">
                <a:solidFill>
                  <a:schemeClr val="tx1"/>
                </a:solidFill>
                <a:latin typeface="Arial"/>
                <a:ea typeface="+mn-ea"/>
                <a:cs typeface="Arial"/>
              </a:rPr>
              <a:t> </a:t>
            </a:r>
            <a:r>
              <a:rPr lang="en-US" sz="2400" b="0" i="0" smtClean="0">
                <a:solidFill>
                  <a:schemeClr val="tx1"/>
                </a:solidFill>
                <a:latin typeface="Arial"/>
                <a:ea typeface="+mn-ea"/>
                <a:cs typeface="Arial"/>
              </a:rPr>
              <a:t/>
            </a:r>
            <a:br>
              <a:rPr lang="en-US" sz="2400" b="0" i="0" smtClean="0">
                <a:solidFill>
                  <a:schemeClr val="tx1"/>
                </a:solidFill>
                <a:latin typeface="Arial"/>
                <a:ea typeface="+mn-ea"/>
                <a:cs typeface="Arial"/>
              </a:rPr>
            </a:br>
            <a:r>
              <a:rPr lang="en-US" sz="2400" b="0" i="0" smtClean="0">
                <a:solidFill>
                  <a:schemeClr val="tx1"/>
                </a:solidFill>
                <a:latin typeface="Arial"/>
                <a:ea typeface="+mn-ea"/>
                <a:cs typeface="Arial"/>
              </a:rPr>
              <a:t>de </a:t>
            </a:r>
            <a:r>
              <a:rPr lang="en-US" sz="2400" b="0" i="0" dirty="0" err="1">
                <a:solidFill>
                  <a:schemeClr val="tx1"/>
                </a:solidFill>
                <a:latin typeface="Arial"/>
                <a:ea typeface="+mn-ea"/>
                <a:cs typeface="Arial"/>
              </a:rPr>
              <a:t>nacimiento</a:t>
            </a:r>
            <a:r>
              <a:rPr lang="en-US" sz="2400" b="0" i="0" dirty="0">
                <a:solidFill>
                  <a:schemeClr val="tx1"/>
                </a:solidFill>
                <a:latin typeface="Arial"/>
                <a:ea typeface="+mn-ea"/>
                <a:cs typeface="Arial"/>
              </a:rPr>
              <a:t>.</a:t>
            </a:r>
          </a:p>
          <a:p>
            <a:pPr marL="347472" indent="-347472" algn="l" defTabSz="914400">
              <a:lnSpc>
                <a:spcPct val="130000"/>
              </a:lnSpc>
              <a:spcBef>
                <a:spcPts val="2000"/>
              </a:spcBef>
              <a:buClr>
                <a:schemeClr val="tx1">
                  <a:lumMod val="75000"/>
                </a:schemeClr>
              </a:buClr>
              <a:buFont typeface="Arial"/>
              <a:buChar char="•"/>
            </a:pPr>
            <a:r>
              <a:rPr lang="en-US" sz="2400" b="0" i="0" dirty="0">
                <a:solidFill>
                  <a:schemeClr val="tx1"/>
                </a:solidFill>
                <a:latin typeface="Arial"/>
                <a:ea typeface="+mn-ea"/>
                <a:cs typeface="Arial"/>
              </a:rPr>
              <a:t>La </a:t>
            </a:r>
            <a:r>
              <a:rPr lang="en-US" sz="2400" b="0" i="0" dirty="0" err="1">
                <a:solidFill>
                  <a:schemeClr val="tx1"/>
                </a:solidFill>
                <a:latin typeface="Arial"/>
                <a:ea typeface="+mn-ea"/>
                <a:cs typeface="Arial"/>
              </a:rPr>
              <a:t>información</a:t>
            </a:r>
            <a:r>
              <a:rPr lang="en-US" sz="2400" b="0" i="0" dirty="0">
                <a:solidFill>
                  <a:schemeClr val="tx1"/>
                </a:solidFill>
                <a:latin typeface="Arial"/>
                <a:ea typeface="+mn-ea"/>
                <a:cs typeface="Arial"/>
              </a:rPr>
              <a:t> </a:t>
            </a:r>
            <a:r>
              <a:rPr lang="en-US" sz="2400" b="0" i="0" dirty="0" err="1">
                <a:solidFill>
                  <a:schemeClr val="tx1"/>
                </a:solidFill>
                <a:latin typeface="Arial"/>
                <a:ea typeface="+mn-ea"/>
                <a:cs typeface="Arial"/>
              </a:rPr>
              <a:t>oficial</a:t>
            </a:r>
            <a:r>
              <a:rPr lang="en-US" sz="2400" b="0" i="0" dirty="0">
                <a:solidFill>
                  <a:schemeClr val="tx1"/>
                </a:solidFill>
                <a:latin typeface="Arial"/>
                <a:ea typeface="+mn-ea"/>
                <a:cs typeface="Arial"/>
              </a:rPr>
              <a:t> de Cal </a:t>
            </a:r>
            <a:r>
              <a:rPr lang="en-US" sz="2400" b="0" i="0" dirty="0" err="1">
                <a:solidFill>
                  <a:schemeClr val="tx1"/>
                </a:solidFill>
                <a:latin typeface="Arial"/>
                <a:ea typeface="+mn-ea"/>
                <a:cs typeface="Arial"/>
              </a:rPr>
              <a:t>MediConnect</a:t>
            </a:r>
            <a:r>
              <a:rPr lang="en-US" sz="2400" b="0" i="0" dirty="0">
                <a:solidFill>
                  <a:schemeClr val="tx1"/>
                </a:solidFill>
                <a:latin typeface="Arial"/>
                <a:ea typeface="+mn-ea"/>
                <a:cs typeface="Arial"/>
              </a:rPr>
              <a:t> del </a:t>
            </a:r>
            <a:r>
              <a:rPr lang="en-US" sz="2400" b="0" i="0" dirty="0" err="1">
                <a:solidFill>
                  <a:schemeClr val="tx1"/>
                </a:solidFill>
                <a:latin typeface="Arial"/>
                <a:ea typeface="+mn-ea"/>
                <a:cs typeface="Arial"/>
              </a:rPr>
              <a:t>estado</a:t>
            </a:r>
            <a:r>
              <a:rPr lang="en-US" sz="2400" b="0" i="0" dirty="0">
                <a:solidFill>
                  <a:schemeClr val="tx1"/>
                </a:solidFill>
                <a:latin typeface="Arial"/>
                <a:ea typeface="+mn-ea"/>
                <a:cs typeface="Arial"/>
              </a:rPr>
              <a:t> solo </a:t>
            </a:r>
            <a:r>
              <a:rPr lang="en-US" sz="2400" b="0" i="0" dirty="0" err="1">
                <a:solidFill>
                  <a:schemeClr val="tx1"/>
                </a:solidFill>
                <a:latin typeface="Arial"/>
                <a:ea typeface="+mn-ea"/>
                <a:cs typeface="Arial"/>
              </a:rPr>
              <a:t>llegará</a:t>
            </a:r>
            <a:r>
              <a:rPr lang="en-US" sz="2400" b="0" i="0" dirty="0">
                <a:solidFill>
                  <a:schemeClr val="tx1"/>
                </a:solidFill>
                <a:latin typeface="Arial"/>
                <a:ea typeface="+mn-ea"/>
                <a:cs typeface="Arial"/>
              </a:rPr>
              <a:t> en </a:t>
            </a:r>
            <a:r>
              <a:rPr lang="en-US" sz="2400" b="1" i="0" dirty="0" err="1">
                <a:solidFill>
                  <a:schemeClr val="tx1"/>
                </a:solidFill>
                <a:latin typeface="Arial"/>
                <a:ea typeface="+mn-ea"/>
                <a:cs typeface="Arial"/>
              </a:rPr>
              <a:t>sobres</a:t>
            </a:r>
            <a:r>
              <a:rPr lang="en-US" sz="2400" b="1" i="0" dirty="0">
                <a:solidFill>
                  <a:schemeClr val="tx1"/>
                </a:solidFill>
                <a:latin typeface="Arial"/>
                <a:ea typeface="+mn-ea"/>
                <a:cs typeface="Arial"/>
              </a:rPr>
              <a:t> </a:t>
            </a:r>
            <a:r>
              <a:rPr lang="en-US" sz="2400" b="1" i="0" dirty="0" err="1">
                <a:solidFill>
                  <a:schemeClr val="tx1"/>
                </a:solidFill>
                <a:latin typeface="Arial"/>
                <a:ea typeface="+mn-ea"/>
                <a:cs typeface="Arial"/>
              </a:rPr>
              <a:t>azules</a:t>
            </a:r>
            <a:r>
              <a:rPr lang="en-US" sz="2400" b="1" i="0" dirty="0">
                <a:solidFill>
                  <a:schemeClr val="tx1"/>
                </a:solidFill>
                <a:latin typeface="Arial"/>
                <a:ea typeface="+mn-ea"/>
                <a:cs typeface="Arial"/>
              </a:rPr>
              <a:t>.</a:t>
            </a:r>
          </a:p>
        </p:txBody>
      </p:sp>
      <p:sp>
        <p:nvSpPr>
          <p:cNvPr id="6" name="Rectangle 5"/>
          <p:cNvSpPr/>
          <p:nvPr/>
        </p:nvSpPr>
        <p:spPr>
          <a:xfrm>
            <a:off x="1346914" y="1822399"/>
            <a:ext cx="600483" cy="588416"/>
          </a:xfrm>
          <a:prstGeom prst="rect">
            <a:avLst/>
          </a:prstGeom>
          <a:blipFill>
            <a:blip r:embed="rId3" cstate="email">
              <a:extLst>
                <a:ext uri="{28A0092B-C50C-407E-A947-70E740481C1C}">
                  <a14:useLocalDpi xmlns:a14="http://schemas.microsoft.com/office/drawing/2010/main" val="0"/>
                </a:ext>
              </a:extLst>
            </a:blip>
            <a:srcRect/>
            <a:stretch>
              <a:fillRect/>
            </a:stretch>
          </a:blipFill>
          <a:ln>
            <a:solidFill>
              <a:schemeClr val="tx1">
                <a:lumMod val="75000"/>
                <a:lumOff val="25000"/>
              </a:schemeClr>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16</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157972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defTabSz="914400">
              <a:spcBef>
                <a:spcPts val="0"/>
              </a:spcBef>
              <a:buNone/>
            </a:pPr>
            <a:r>
              <a:rPr lang="en-US" sz="4800" b="0" i="0">
                <a:solidFill>
                  <a:srgbClr val="000000"/>
                </a:solidFill>
                <a:latin typeface="Trebuchet MS"/>
                <a:ea typeface="+mj-ea"/>
                <a:cs typeface="Trebuchet MS"/>
              </a:rPr>
              <a:t>Busque el sobre azul</a:t>
            </a:r>
          </a:p>
        </p:txBody>
      </p:sp>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17</a:t>
            </a:fld>
            <a:endParaRPr lang="en-US" sz="1200" b="0" i="0">
              <a:solidFill>
                <a:srgbClr val="000000"/>
              </a:solidFill>
              <a:latin typeface="Calisto MT"/>
              <a:ea typeface="+mn-ea"/>
              <a:cs typeface="+mn-cs"/>
            </a:endParaRPr>
          </a:p>
        </p:txBody>
      </p:sp>
      <p:pic>
        <p:nvPicPr>
          <p:cNvPr id="7" name="Content Placeholder 6"/>
          <p:cNvPicPr>
            <a:picLocks noGrp="1"/>
          </p:cNvPicPr>
          <p:nvPr>
            <p:ph idx="1"/>
          </p:nvPr>
        </p:nvPicPr>
        <p:blipFill rotWithShape="1">
          <a:blip r:embed="rId3"/>
          <a:srcRect l="34054" t="17662" r="30963" b="2232"/>
          <a:stretch/>
        </p:blipFill>
        <p:spPr bwMode="auto">
          <a:xfrm>
            <a:off x="2817010" y="1866900"/>
            <a:ext cx="3431390" cy="41989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674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defTabSz="914400">
              <a:spcBef>
                <a:spcPts val="0"/>
              </a:spcBef>
              <a:buNone/>
            </a:pPr>
            <a:r>
              <a:rPr lang="en-US" sz="4800" b="0" i="0">
                <a:solidFill>
                  <a:srgbClr val="000000"/>
                </a:solidFill>
                <a:latin typeface="Trebuchet MS"/>
                <a:ea typeface="+mj-ea"/>
                <a:cs typeface="Trebuchet MS"/>
              </a:rPr>
              <a:t>Avisos de Cal MediConnect</a:t>
            </a:r>
          </a:p>
        </p:txBody>
      </p:sp>
      <p:sp>
        <p:nvSpPr>
          <p:cNvPr id="7" name="Slide Number Placeholder 6"/>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18</a:t>
            </a:fld>
            <a:endParaRPr lang="en-US" sz="1200" b="0" i="0">
              <a:solidFill>
                <a:srgbClr val="000000"/>
              </a:solidFill>
              <a:latin typeface="Calisto MT"/>
              <a:ea typeface="+mn-ea"/>
              <a:cs typeface="+mn-cs"/>
            </a:endParaRPr>
          </a:p>
        </p:txBody>
      </p:sp>
      <p:sp>
        <p:nvSpPr>
          <p:cNvPr id="10" name="Text Placeholder 4"/>
          <p:cNvSpPr>
            <a:spLocks noGrp="1"/>
          </p:cNvSpPr>
          <p:nvPr>
            <p:ph type="body" sz="quarter" idx="4294967295"/>
          </p:nvPr>
        </p:nvSpPr>
        <p:spPr>
          <a:xfrm>
            <a:off x="533400" y="1957388"/>
            <a:ext cx="2436801" cy="542925"/>
          </a:xfrm>
          <a:solidFill>
            <a:schemeClr val="bg2">
              <a:lumMod val="40000"/>
              <a:lumOff val="60000"/>
            </a:schemeClr>
          </a:solidFill>
          <a:ln>
            <a:solidFill>
              <a:schemeClr val="accent4">
                <a:lumMod val="75000"/>
              </a:schemeClr>
            </a:solidFill>
          </a:ln>
        </p:spPr>
        <p:txBody>
          <a:bodyPr/>
          <a:lstStyle/>
          <a:p>
            <a:pPr marL="0" indent="0" algn="ctr" defTabSz="914400">
              <a:spcBef>
                <a:spcPts val="2000"/>
              </a:spcBef>
              <a:buNone/>
            </a:pPr>
            <a:r>
              <a:rPr lang="en-US" sz="2400" b="0" i="0" dirty="0" err="1">
                <a:solidFill>
                  <a:srgbClr val="000000"/>
                </a:solidFill>
                <a:latin typeface="Trebuchet MS"/>
                <a:ea typeface="+mn-ea"/>
                <a:cs typeface="Trebuchet MS"/>
              </a:rPr>
              <a:t>Aviso</a:t>
            </a:r>
            <a:r>
              <a:rPr lang="en-US" sz="2400" b="0" i="0" dirty="0">
                <a:solidFill>
                  <a:srgbClr val="000000"/>
                </a:solidFill>
                <a:latin typeface="Trebuchet MS"/>
                <a:ea typeface="+mn-ea"/>
                <a:cs typeface="Trebuchet MS"/>
              </a:rPr>
              <a:t> de 90 </a:t>
            </a:r>
            <a:r>
              <a:rPr lang="en-US" sz="2400" b="0" i="0" dirty="0" err="1">
                <a:solidFill>
                  <a:srgbClr val="000000"/>
                </a:solidFill>
                <a:latin typeface="Trebuchet MS"/>
                <a:ea typeface="+mn-ea"/>
                <a:cs typeface="Trebuchet MS"/>
              </a:rPr>
              <a:t>días</a:t>
            </a:r>
            <a:endParaRPr lang="en-US" sz="2400" b="0" i="0" dirty="0">
              <a:solidFill>
                <a:srgbClr val="000000"/>
              </a:solidFill>
              <a:latin typeface="Trebuchet MS"/>
              <a:ea typeface="+mn-ea"/>
              <a:cs typeface="Trebuchet MS"/>
            </a:endParaRPr>
          </a:p>
        </p:txBody>
      </p:sp>
      <p:pic>
        <p:nvPicPr>
          <p:cNvPr id="14" name="Picture 13" descr="60DayNotic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4112" y="2637775"/>
            <a:ext cx="2471376" cy="3118956"/>
          </a:xfrm>
          <a:prstGeom prst="rect">
            <a:avLst/>
          </a:prstGeom>
        </p:spPr>
      </p:pic>
      <p:pic>
        <p:nvPicPr>
          <p:cNvPr id="16" name="Picture 15" descr="90DayNotice.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8547" y="2637775"/>
            <a:ext cx="2512200" cy="3118956"/>
          </a:xfrm>
          <a:prstGeom prst="rect">
            <a:avLst/>
          </a:prstGeom>
        </p:spPr>
      </p:pic>
      <p:pic>
        <p:nvPicPr>
          <p:cNvPr id="11" name="Picture 10"/>
          <p:cNvPicPr>
            <a:picLocks noChangeAspect="1"/>
          </p:cNvPicPr>
          <p:nvPr/>
        </p:nvPicPr>
        <p:blipFill rotWithShape="1">
          <a:blip r:embed="rId5"/>
          <a:srcRect l="34352" t="18512" r="31457" b="3009"/>
          <a:stretch/>
        </p:blipFill>
        <p:spPr bwMode="auto">
          <a:xfrm>
            <a:off x="6142038" y="2637775"/>
            <a:ext cx="2501664" cy="3118956"/>
          </a:xfrm>
          <a:prstGeom prst="rect">
            <a:avLst/>
          </a:prstGeom>
          <a:ln>
            <a:solidFill>
              <a:schemeClr val="bg1">
                <a:lumMod val="65000"/>
              </a:schemeClr>
            </a:solidFill>
          </a:ln>
          <a:extLst>
            <a:ext uri="{53640926-AAD7-44D8-BBD7-CCE9431645EC}">
              <a14:shadowObscured xmlns:a14="http://schemas.microsoft.com/office/drawing/2010/main"/>
            </a:ext>
          </a:extLst>
        </p:spPr>
      </p:pic>
      <p:sp>
        <p:nvSpPr>
          <p:cNvPr id="12" name="Text Placeholder 4"/>
          <p:cNvSpPr txBox="1">
            <a:spLocks/>
          </p:cNvSpPr>
          <p:nvPr/>
        </p:nvSpPr>
        <p:spPr>
          <a:xfrm>
            <a:off x="3334112" y="1958976"/>
            <a:ext cx="2436801" cy="542925"/>
          </a:xfrm>
          <a:prstGeom prst="rect">
            <a:avLst/>
          </a:prstGeom>
          <a:solidFill>
            <a:schemeClr val="bg2">
              <a:lumMod val="40000"/>
              <a:lumOff val="60000"/>
            </a:schemeClr>
          </a:solidFill>
          <a:ln>
            <a:solidFill>
              <a:srgbClr val="374D81"/>
            </a:solidFill>
          </a:ln>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b="0" i="0" dirty="0" err="1">
                <a:solidFill>
                  <a:srgbClr val="000000"/>
                </a:solidFill>
                <a:latin typeface="Trebuchet MS"/>
                <a:ea typeface="+mn-ea"/>
                <a:cs typeface="Trebuchet MS"/>
              </a:rPr>
              <a:t>Aviso</a:t>
            </a:r>
            <a:r>
              <a:rPr lang="en-US" b="0" i="0" dirty="0">
                <a:solidFill>
                  <a:srgbClr val="000000"/>
                </a:solidFill>
                <a:latin typeface="Trebuchet MS"/>
                <a:ea typeface="+mn-ea"/>
                <a:cs typeface="Trebuchet MS"/>
              </a:rPr>
              <a:t> de 60 </a:t>
            </a:r>
            <a:r>
              <a:rPr lang="en-US" b="0" i="0" dirty="0" err="1">
                <a:solidFill>
                  <a:srgbClr val="000000"/>
                </a:solidFill>
                <a:latin typeface="Trebuchet MS"/>
                <a:ea typeface="+mn-ea"/>
                <a:cs typeface="Trebuchet MS"/>
              </a:rPr>
              <a:t>días</a:t>
            </a:r>
            <a:endParaRPr lang="en-US" b="0" i="0" dirty="0">
              <a:solidFill>
                <a:srgbClr val="000000"/>
              </a:solidFill>
              <a:latin typeface="Trebuchet MS"/>
              <a:ea typeface="+mn-ea"/>
              <a:cs typeface="Trebuchet MS"/>
            </a:endParaRPr>
          </a:p>
        </p:txBody>
      </p:sp>
      <p:sp>
        <p:nvSpPr>
          <p:cNvPr id="13" name="Text Placeholder 4"/>
          <p:cNvSpPr txBox="1">
            <a:spLocks/>
          </p:cNvSpPr>
          <p:nvPr/>
        </p:nvSpPr>
        <p:spPr>
          <a:xfrm>
            <a:off x="6142038" y="1962152"/>
            <a:ext cx="2436801" cy="542925"/>
          </a:xfrm>
          <a:prstGeom prst="rect">
            <a:avLst/>
          </a:prstGeom>
          <a:solidFill>
            <a:schemeClr val="bg2">
              <a:lumMod val="40000"/>
              <a:lumOff val="60000"/>
            </a:schemeClr>
          </a:solidFill>
          <a:ln>
            <a:solidFill>
              <a:srgbClr val="374D81"/>
            </a:solidFill>
          </a:ln>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b="0" i="0" dirty="0" err="1">
                <a:solidFill>
                  <a:srgbClr val="000000"/>
                </a:solidFill>
                <a:latin typeface="Trebuchet MS"/>
                <a:ea typeface="+mn-ea"/>
                <a:cs typeface="Trebuchet MS"/>
              </a:rPr>
              <a:t>Aviso</a:t>
            </a:r>
            <a:r>
              <a:rPr lang="en-US" b="0" i="0" dirty="0">
                <a:solidFill>
                  <a:srgbClr val="000000"/>
                </a:solidFill>
                <a:latin typeface="Trebuchet MS"/>
                <a:ea typeface="+mn-ea"/>
                <a:cs typeface="Trebuchet MS"/>
              </a:rPr>
              <a:t> de 30 </a:t>
            </a:r>
            <a:r>
              <a:rPr lang="en-US" b="0" i="0" dirty="0" err="1">
                <a:solidFill>
                  <a:srgbClr val="000000"/>
                </a:solidFill>
                <a:latin typeface="Trebuchet MS"/>
                <a:ea typeface="+mn-ea"/>
                <a:cs typeface="Trebuchet MS"/>
              </a:rPr>
              <a:t>días</a:t>
            </a:r>
            <a:endParaRPr lang="en-US" b="0" i="0" dirty="0">
              <a:solidFill>
                <a:srgbClr val="000000"/>
              </a:solidFill>
              <a:latin typeface="Trebuchet MS"/>
              <a:ea typeface="+mn-ea"/>
              <a:cs typeface="Trebuchet MS"/>
            </a:endParaRPr>
          </a:p>
        </p:txBody>
      </p:sp>
    </p:spTree>
    <p:extLst>
      <p:ext uri="{BB962C8B-B14F-4D97-AF65-F5344CB8AC3E}">
        <p14:creationId xmlns:p14="http://schemas.microsoft.com/office/powerpoint/2010/main" val="546683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19</a:t>
            </a:fld>
            <a:endParaRPr lang="en-US" sz="1200" b="0" i="0">
              <a:solidFill>
                <a:srgbClr val="000000"/>
              </a:solidFill>
              <a:latin typeface="Calisto MT"/>
              <a:ea typeface="+mn-ea"/>
              <a:cs typeface="+mn-cs"/>
            </a:endParaRPr>
          </a:p>
        </p:txBody>
      </p:sp>
      <p:sp>
        <p:nvSpPr>
          <p:cNvPr id="4" name="Title 1"/>
          <p:cNvSpPr>
            <a:spLocks noGrp="1"/>
          </p:cNvSpPr>
          <p:nvPr>
            <p:ph type="title"/>
          </p:nvPr>
        </p:nvSpPr>
        <p:spPr>
          <a:xfrm>
            <a:off x="900112" y="244158"/>
            <a:ext cx="7345363" cy="1339850"/>
          </a:xfrm>
        </p:spPr>
        <p:txBody>
          <a:bodyPr>
            <a:normAutofit/>
          </a:bodyPr>
          <a:lstStyle/>
          <a:p>
            <a:pPr algn="ctr" defTabSz="914400">
              <a:spcBef>
                <a:spcPts val="0"/>
              </a:spcBef>
              <a:buNone/>
            </a:pPr>
            <a:r>
              <a:rPr lang="en-US" sz="4800" b="0" i="0">
                <a:solidFill>
                  <a:srgbClr val="000000"/>
                </a:solidFill>
                <a:latin typeface="Trebuchet MS"/>
                <a:ea typeface="+mj-ea"/>
                <a:cs typeface="Trebuchet MS"/>
              </a:rPr>
              <a:t>Guía de Cal MediConnect</a:t>
            </a:r>
          </a:p>
        </p:txBody>
      </p:sp>
      <p:pic>
        <p:nvPicPr>
          <p:cNvPr id="5" name="Picture 4" descr="GuidebookPage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9179" y="1778000"/>
            <a:ext cx="1855893" cy="2319867"/>
          </a:xfrm>
          <a:prstGeom prst="rect">
            <a:avLst/>
          </a:prstGeom>
        </p:spPr>
      </p:pic>
      <p:pic>
        <p:nvPicPr>
          <p:cNvPr id="6" name="Picture 5" descr="GuidebookPage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68389" y="2235191"/>
            <a:ext cx="2751892" cy="3437467"/>
          </a:xfrm>
          <a:prstGeom prst="rect">
            <a:avLst/>
          </a:prstGeom>
        </p:spPr>
      </p:pic>
      <p:pic>
        <p:nvPicPr>
          <p:cNvPr id="7" name="Picture 6" descr="Captura de pantalla 2014-03-12 a las 6.29.21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21878" y="1941906"/>
            <a:ext cx="3259962" cy="4040994"/>
          </a:xfrm>
          <a:prstGeom prst="rect">
            <a:avLst/>
          </a:prstGeom>
        </p:spPr>
      </p:pic>
      <p:pic>
        <p:nvPicPr>
          <p:cNvPr id="9" name="Picture 8" descr="Guidebookbackcove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3585" y="4216400"/>
            <a:ext cx="1718117" cy="2065866"/>
          </a:xfrm>
          <a:prstGeom prst="rect">
            <a:avLst/>
          </a:prstGeom>
        </p:spPr>
      </p:pic>
    </p:spTree>
    <p:extLst>
      <p:ext uri="{BB962C8B-B14F-4D97-AF65-F5344CB8AC3E}">
        <p14:creationId xmlns:p14="http://schemas.microsoft.com/office/powerpoint/2010/main" val="181336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01" y="1772490"/>
            <a:ext cx="3566160" cy="832503"/>
          </a:xfrm>
          <a:solidFill>
            <a:srgbClr val="B5C1DF"/>
          </a:solidFill>
          <a:ln>
            <a:solidFill>
              <a:srgbClr val="3C5BB3"/>
            </a:solidFill>
          </a:ln>
        </p:spPr>
        <p:txBody>
          <a:bodyPr/>
          <a:lstStyle/>
          <a:p>
            <a:pPr marL="0" indent="0" algn="ctr" defTabSz="914400">
              <a:spcBef>
                <a:spcPts val="2000"/>
              </a:spcBef>
              <a:buNone/>
            </a:pPr>
            <a:r>
              <a:rPr lang="en-US" sz="3600" b="0" i="0">
                <a:solidFill>
                  <a:srgbClr val="000000"/>
                </a:solidFill>
                <a:latin typeface="Trebuchet MS"/>
                <a:ea typeface="+mn-ea"/>
                <a:cs typeface="Trebuchet MS"/>
              </a:rPr>
              <a:t>Medicare</a:t>
            </a:r>
          </a:p>
        </p:txBody>
      </p:sp>
      <p:sp>
        <p:nvSpPr>
          <p:cNvPr id="5" name="Text Placeholder 4"/>
          <p:cNvSpPr>
            <a:spLocks noGrp="1"/>
          </p:cNvSpPr>
          <p:nvPr>
            <p:ph type="body" sz="quarter" idx="3"/>
          </p:nvPr>
        </p:nvSpPr>
        <p:spPr>
          <a:xfrm>
            <a:off x="4945539" y="1772490"/>
            <a:ext cx="3566160" cy="832503"/>
          </a:xfrm>
          <a:solidFill>
            <a:srgbClr val="B5C1DF"/>
          </a:solidFill>
          <a:ln>
            <a:solidFill>
              <a:srgbClr val="3C5BB3"/>
            </a:solidFill>
          </a:ln>
        </p:spPr>
        <p:txBody>
          <a:bodyPr/>
          <a:lstStyle/>
          <a:p>
            <a:pPr marL="0" indent="0" algn="ctr" defTabSz="914400">
              <a:spcBef>
                <a:spcPts val="2000"/>
              </a:spcBef>
              <a:buNone/>
            </a:pPr>
            <a:r>
              <a:rPr lang="en-US" sz="3600" b="0" i="0">
                <a:solidFill>
                  <a:srgbClr val="000000"/>
                </a:solidFill>
                <a:latin typeface="Trebuchet MS"/>
                <a:ea typeface="+mn-ea"/>
                <a:cs typeface="Trebuchet MS"/>
              </a:rPr>
              <a:t>Medi-Cal</a:t>
            </a:r>
          </a:p>
        </p:txBody>
      </p:sp>
      <p:sp>
        <p:nvSpPr>
          <p:cNvPr id="7" name="Slide Number Placeholder 6"/>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Arial"/>
                <a:ea typeface="+mn-ea"/>
                <a:cs typeface="Arial"/>
              </a:rPr>
              <a:t>2</a:t>
            </a:fld>
            <a:endParaRPr lang="en-US" sz="1200" b="0" i="0">
              <a:solidFill>
                <a:srgbClr val="000000"/>
              </a:solidFill>
              <a:latin typeface="Arial"/>
              <a:ea typeface="+mn-ea"/>
              <a:cs typeface="Arial"/>
            </a:endParaRPr>
          </a:p>
        </p:txBody>
      </p:sp>
      <p:sp>
        <p:nvSpPr>
          <p:cNvPr id="8" name="Title 1"/>
          <p:cNvSpPr>
            <a:spLocks noGrp="1"/>
          </p:cNvSpPr>
          <p:nvPr>
            <p:ph type="title"/>
          </p:nvPr>
        </p:nvSpPr>
        <p:spPr>
          <a:xfrm>
            <a:off x="900113" y="244158"/>
            <a:ext cx="7345362" cy="1339850"/>
          </a:xfrm>
        </p:spPr>
        <p:txBody>
          <a:bodyPr>
            <a:normAutofit/>
          </a:bodyPr>
          <a:lstStyle/>
          <a:p>
            <a:pPr algn="ctr" defTabSz="914400">
              <a:spcBef>
                <a:spcPts val="0"/>
              </a:spcBef>
              <a:buNone/>
            </a:pPr>
            <a:r>
              <a:rPr lang="en-US" sz="4800" b="0" i="0">
                <a:solidFill>
                  <a:srgbClr val="000000"/>
                </a:solidFill>
                <a:latin typeface="Trebuchet MS"/>
                <a:ea typeface="+mj-ea"/>
                <a:cs typeface="Trebuchet MS"/>
              </a:rPr>
              <a:t>Medicare y Medi-Cal hoy</a:t>
            </a:r>
          </a:p>
        </p:txBody>
      </p:sp>
      <p:pic>
        <p:nvPicPr>
          <p:cNvPr id="9" name="Picture 8" descr="medi-cal-c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65133" y="2927350"/>
            <a:ext cx="3546566" cy="2324100"/>
          </a:xfrm>
          <a:prstGeom prst="rect">
            <a:avLst/>
          </a:prstGeom>
          <a:ln>
            <a:solidFill>
              <a:schemeClr val="bg2"/>
            </a:solidFill>
          </a:ln>
        </p:spPr>
      </p:pic>
      <p:pic>
        <p:nvPicPr>
          <p:cNvPr id="4" name="Picture 3"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31" y="2927350"/>
            <a:ext cx="3492500" cy="2324100"/>
          </a:xfrm>
          <a:prstGeom prst="rect">
            <a:avLst/>
          </a:prstGeom>
          <a:ln>
            <a:solidFill>
              <a:schemeClr val="bg2">
                <a:lumMod val="75000"/>
              </a:schemeClr>
            </a:solidFill>
          </a:ln>
        </p:spPr>
      </p:pic>
    </p:spTree>
    <p:extLst>
      <p:ext uri="{BB962C8B-B14F-4D97-AF65-F5344CB8AC3E}">
        <p14:creationId xmlns:p14="http://schemas.microsoft.com/office/powerpoint/2010/main" val="4059226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pPr algn="ctr" defTabSz="914400">
              <a:spcBef>
                <a:spcPts val="0"/>
              </a:spcBef>
              <a:buNone/>
            </a:pPr>
            <a:r>
              <a:rPr lang="en-US" sz="4800" b="0" i="0">
                <a:solidFill>
                  <a:srgbClr val="000000"/>
                </a:solidFill>
                <a:latin typeface="Trebuchet MS"/>
                <a:ea typeface="+mj-ea"/>
                <a:cs typeface="Trebuchet MS"/>
              </a:rPr>
              <a:t>MLTSS</a:t>
            </a:r>
          </a:p>
        </p:txBody>
      </p:sp>
      <p:sp>
        <p:nvSpPr>
          <p:cNvPr id="7" name="Slide Number Placeholder 6"/>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20</a:t>
            </a:fld>
            <a:endParaRPr lang="en-US" sz="1200" b="0" i="0">
              <a:solidFill>
                <a:srgbClr val="000000"/>
              </a:solidFill>
              <a:latin typeface="Calisto MT"/>
              <a:ea typeface="+mn-ea"/>
              <a:cs typeface="+mn-cs"/>
            </a:endParaRPr>
          </a:p>
        </p:txBody>
      </p:sp>
      <p:sp>
        <p:nvSpPr>
          <p:cNvPr id="10" name="Text Placeholder 4"/>
          <p:cNvSpPr>
            <a:spLocks noGrp="1"/>
          </p:cNvSpPr>
          <p:nvPr>
            <p:ph type="body" sz="quarter" idx="4294967295"/>
          </p:nvPr>
        </p:nvSpPr>
        <p:spPr>
          <a:xfrm>
            <a:off x="533400" y="1957388"/>
            <a:ext cx="2436801" cy="542925"/>
          </a:xfrm>
          <a:solidFill>
            <a:schemeClr val="bg2">
              <a:lumMod val="40000"/>
              <a:lumOff val="60000"/>
            </a:schemeClr>
          </a:solidFill>
          <a:ln>
            <a:solidFill>
              <a:schemeClr val="accent4">
                <a:lumMod val="75000"/>
              </a:schemeClr>
            </a:solidFill>
          </a:ln>
        </p:spPr>
        <p:txBody>
          <a:bodyPr/>
          <a:lstStyle/>
          <a:p>
            <a:pPr marL="0" indent="0" algn="ctr" defTabSz="914400">
              <a:spcBef>
                <a:spcPts val="2000"/>
              </a:spcBef>
              <a:buNone/>
            </a:pPr>
            <a:r>
              <a:rPr lang="en-US" sz="2400" b="0" i="0">
                <a:solidFill>
                  <a:srgbClr val="000000"/>
                </a:solidFill>
                <a:latin typeface="Trebuchet MS"/>
                <a:ea typeface="+mn-ea"/>
                <a:cs typeface="Trebuchet MS"/>
              </a:rPr>
              <a:t>Aviso de 90 días</a:t>
            </a:r>
          </a:p>
        </p:txBody>
      </p:sp>
      <p:sp>
        <p:nvSpPr>
          <p:cNvPr id="12" name="Text Placeholder 4"/>
          <p:cNvSpPr txBox="1">
            <a:spLocks/>
          </p:cNvSpPr>
          <p:nvPr/>
        </p:nvSpPr>
        <p:spPr>
          <a:xfrm>
            <a:off x="3334112" y="1958976"/>
            <a:ext cx="2436801" cy="542925"/>
          </a:xfrm>
          <a:prstGeom prst="rect">
            <a:avLst/>
          </a:prstGeom>
          <a:solidFill>
            <a:schemeClr val="bg2">
              <a:lumMod val="40000"/>
              <a:lumOff val="60000"/>
            </a:schemeClr>
          </a:solidFill>
          <a:ln>
            <a:solidFill>
              <a:srgbClr val="374D81"/>
            </a:solidFill>
          </a:ln>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b="0" i="0" dirty="0" err="1">
                <a:solidFill>
                  <a:srgbClr val="000000"/>
                </a:solidFill>
                <a:latin typeface="Trebuchet MS"/>
                <a:ea typeface="+mn-ea"/>
                <a:cs typeface="Trebuchet MS"/>
              </a:rPr>
              <a:t>Aviso</a:t>
            </a:r>
            <a:r>
              <a:rPr lang="en-US" b="0" i="0" dirty="0">
                <a:solidFill>
                  <a:srgbClr val="000000"/>
                </a:solidFill>
                <a:latin typeface="Trebuchet MS"/>
                <a:ea typeface="+mn-ea"/>
                <a:cs typeface="Trebuchet MS"/>
              </a:rPr>
              <a:t> de 60 </a:t>
            </a:r>
            <a:r>
              <a:rPr lang="en-US" b="0" i="0" dirty="0" err="1">
                <a:solidFill>
                  <a:srgbClr val="000000"/>
                </a:solidFill>
                <a:latin typeface="Trebuchet MS"/>
                <a:ea typeface="+mn-ea"/>
                <a:cs typeface="Trebuchet MS"/>
              </a:rPr>
              <a:t>días</a:t>
            </a:r>
            <a:endParaRPr lang="en-US" b="0" i="0" dirty="0">
              <a:solidFill>
                <a:srgbClr val="000000"/>
              </a:solidFill>
              <a:latin typeface="Trebuchet MS"/>
              <a:ea typeface="+mn-ea"/>
              <a:cs typeface="Trebuchet MS"/>
            </a:endParaRPr>
          </a:p>
        </p:txBody>
      </p:sp>
      <p:sp>
        <p:nvSpPr>
          <p:cNvPr id="13" name="Text Placeholder 4"/>
          <p:cNvSpPr txBox="1">
            <a:spLocks/>
          </p:cNvSpPr>
          <p:nvPr/>
        </p:nvSpPr>
        <p:spPr>
          <a:xfrm>
            <a:off x="6142038" y="1962152"/>
            <a:ext cx="2436801" cy="542925"/>
          </a:xfrm>
          <a:prstGeom prst="rect">
            <a:avLst/>
          </a:prstGeom>
          <a:solidFill>
            <a:schemeClr val="bg2">
              <a:lumMod val="40000"/>
              <a:lumOff val="60000"/>
            </a:schemeClr>
          </a:solidFill>
          <a:ln>
            <a:solidFill>
              <a:srgbClr val="374D81"/>
            </a:solidFill>
          </a:ln>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b="0" i="0" dirty="0" err="1">
                <a:solidFill>
                  <a:srgbClr val="000000"/>
                </a:solidFill>
                <a:latin typeface="Trebuchet MS"/>
                <a:ea typeface="+mn-ea"/>
                <a:cs typeface="Trebuchet MS"/>
              </a:rPr>
              <a:t>Aviso</a:t>
            </a:r>
            <a:r>
              <a:rPr lang="en-US" b="0" i="0" dirty="0">
                <a:solidFill>
                  <a:srgbClr val="000000"/>
                </a:solidFill>
                <a:latin typeface="Trebuchet MS"/>
                <a:ea typeface="+mn-ea"/>
                <a:cs typeface="Trebuchet MS"/>
              </a:rPr>
              <a:t> de 30 </a:t>
            </a:r>
            <a:r>
              <a:rPr lang="en-US" b="0" i="0" dirty="0" err="1">
                <a:solidFill>
                  <a:srgbClr val="000000"/>
                </a:solidFill>
                <a:latin typeface="Trebuchet MS"/>
                <a:ea typeface="+mn-ea"/>
                <a:cs typeface="Trebuchet MS"/>
              </a:rPr>
              <a:t>días</a:t>
            </a:r>
            <a:endParaRPr lang="en-US" b="0" i="0" dirty="0">
              <a:solidFill>
                <a:srgbClr val="000000"/>
              </a:solidFill>
              <a:latin typeface="Trebuchet MS"/>
              <a:ea typeface="+mn-ea"/>
              <a:cs typeface="Trebuchet MS"/>
            </a:endParaRPr>
          </a:p>
        </p:txBody>
      </p:sp>
      <p:pic>
        <p:nvPicPr>
          <p:cNvPr id="15" name="Picture 14" descr="MLTSS90Day.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1967" y="2815574"/>
            <a:ext cx="2498233" cy="3098853"/>
          </a:xfrm>
          <a:prstGeom prst="rect">
            <a:avLst/>
          </a:prstGeom>
        </p:spPr>
      </p:pic>
      <p:pic>
        <p:nvPicPr>
          <p:cNvPr id="17" name="Picture 16" descr="MLTSS60Day.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96723" y="2804968"/>
            <a:ext cx="2474190" cy="3134860"/>
          </a:xfrm>
          <a:prstGeom prst="rect">
            <a:avLst/>
          </a:prstGeom>
        </p:spPr>
      </p:pic>
      <p:pic>
        <p:nvPicPr>
          <p:cNvPr id="18" name="Picture 17"/>
          <p:cNvPicPr>
            <a:picLocks noChangeAspect="1"/>
          </p:cNvPicPr>
          <p:nvPr/>
        </p:nvPicPr>
        <p:blipFill rotWithShape="1">
          <a:blip r:embed="rId5"/>
          <a:srcRect l="34232" t="18571" r="31458" b="2972"/>
          <a:stretch/>
        </p:blipFill>
        <p:spPr bwMode="auto">
          <a:xfrm>
            <a:off x="6102982" y="2804969"/>
            <a:ext cx="2399669" cy="3075132"/>
          </a:xfrm>
          <a:prstGeom prst="rect">
            <a:avLst/>
          </a:prstGeom>
          <a:ln>
            <a:solidFill>
              <a:schemeClr val="bg1">
                <a:lumMod val="65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2537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defTabSz="914400">
              <a:spcBef>
                <a:spcPts val="0"/>
              </a:spcBef>
              <a:buNone/>
            </a:pPr>
            <a:r>
              <a:rPr lang="en-US" sz="4800" b="0" i="0">
                <a:solidFill>
                  <a:srgbClr val="000000"/>
                </a:solidFill>
                <a:latin typeface="Trebuchet MS"/>
                <a:ea typeface="+mj-ea"/>
                <a:cs typeface="Trebuchet MS"/>
              </a:rPr>
              <a:t>Llame a Health Care Options</a:t>
            </a:r>
          </a:p>
        </p:txBody>
      </p:sp>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21</a:t>
            </a:fld>
            <a:endParaRPr lang="en-US" sz="1200" b="0" i="0">
              <a:solidFill>
                <a:srgbClr val="000000"/>
              </a:solidFill>
              <a:latin typeface="Calisto MT"/>
              <a:ea typeface="+mn-ea"/>
              <a:cs typeface="+mn-cs"/>
            </a:endParaRPr>
          </a:p>
        </p:txBody>
      </p:sp>
      <p:sp>
        <p:nvSpPr>
          <p:cNvPr id="6" name="Content Placeholder 2"/>
          <p:cNvSpPr>
            <a:spLocks noGrp="1"/>
          </p:cNvSpPr>
          <p:nvPr>
            <p:ph idx="1"/>
          </p:nvPr>
        </p:nvSpPr>
        <p:spPr>
          <a:xfrm>
            <a:off x="467210" y="1968500"/>
            <a:ext cx="8168794" cy="4025900"/>
          </a:xfrm>
        </p:spPr>
        <p:txBody>
          <a:bodyPr>
            <a:noAutofit/>
          </a:bodyPr>
          <a:lstStyle/>
          <a:p>
            <a:pPr marL="0" indent="0" algn="l" defTabSz="914400">
              <a:lnSpc>
                <a:spcPct val="130000"/>
              </a:lnSpc>
              <a:spcBef>
                <a:spcPts val="2000"/>
              </a:spcBef>
              <a:buNone/>
            </a:pPr>
            <a:r>
              <a:rPr lang="en-US" sz="2600" b="0" i="0" dirty="0" err="1">
                <a:solidFill>
                  <a:srgbClr val="000000"/>
                </a:solidFill>
                <a:latin typeface="Trebuchet MS"/>
                <a:ea typeface="+mn-ea"/>
                <a:cs typeface="Trebuchet MS"/>
              </a:rPr>
              <a:t>Llame</a:t>
            </a:r>
            <a:r>
              <a:rPr lang="en-US" sz="2600" b="0" i="0" dirty="0">
                <a:solidFill>
                  <a:srgbClr val="000000"/>
                </a:solidFill>
                <a:latin typeface="Trebuchet MS"/>
                <a:ea typeface="+mn-ea"/>
                <a:cs typeface="Trebuchet MS"/>
              </a:rPr>
              <a:t> a Health Care Options </a:t>
            </a:r>
            <a:r>
              <a:rPr lang="en-US" sz="2600" dirty="0" smtClean="0">
                <a:solidFill>
                  <a:srgbClr val="000000"/>
                </a:solidFill>
                <a:latin typeface="Trebuchet MS"/>
                <a:cs typeface="Trebuchet MS"/>
              </a:rPr>
              <a:t>para</a:t>
            </a:r>
            <a:r>
              <a:rPr lang="en-US" sz="2600" b="0" i="0" dirty="0" smtClean="0">
                <a:solidFill>
                  <a:srgbClr val="000000"/>
                </a:solidFill>
                <a:latin typeface="Trebuchet MS"/>
                <a:ea typeface="+mn-ea"/>
                <a:cs typeface="Trebuchet MS"/>
              </a:rPr>
              <a:t>:</a:t>
            </a:r>
            <a:endParaRPr lang="en-US" sz="2600" b="0" i="0" dirty="0">
              <a:solidFill>
                <a:srgbClr val="000000"/>
              </a:solidFill>
              <a:latin typeface="Trebuchet MS"/>
              <a:ea typeface="+mn-ea"/>
              <a:cs typeface="Trebuchet MS"/>
            </a:endParaRPr>
          </a:p>
          <a:p>
            <a:pPr lvl="1">
              <a:lnSpc>
                <a:spcPct val="130000"/>
              </a:lnSpc>
            </a:pPr>
            <a:r>
              <a:rPr lang="en-US" sz="2600" dirty="0" err="1">
                <a:solidFill>
                  <a:srgbClr val="000000"/>
                </a:solidFill>
                <a:latin typeface="Trebuchet MS"/>
                <a:cs typeface="Trebuchet MS"/>
              </a:rPr>
              <a:t>Inscribirse</a:t>
            </a:r>
            <a:r>
              <a:rPr lang="en-US" sz="2600" dirty="0">
                <a:solidFill>
                  <a:srgbClr val="000000"/>
                </a:solidFill>
                <a:latin typeface="Trebuchet MS"/>
                <a:cs typeface="Trebuchet MS"/>
              </a:rPr>
              <a:t> </a:t>
            </a:r>
            <a:r>
              <a:rPr lang="en-US" sz="2600" b="0" i="0" dirty="0">
                <a:solidFill>
                  <a:srgbClr val="000000"/>
                </a:solidFill>
                <a:latin typeface="Trebuchet MS"/>
                <a:cs typeface="Trebuchet MS"/>
              </a:rPr>
              <a:t>en un plan Cal </a:t>
            </a:r>
            <a:r>
              <a:rPr lang="en-US" sz="2600" b="0" i="0" dirty="0" err="1">
                <a:solidFill>
                  <a:srgbClr val="000000"/>
                </a:solidFill>
                <a:latin typeface="Trebuchet MS"/>
                <a:cs typeface="Trebuchet MS"/>
              </a:rPr>
              <a:t>MediConnect</a:t>
            </a:r>
            <a:r>
              <a:rPr lang="en-US" sz="2600" b="0" i="0" dirty="0">
                <a:solidFill>
                  <a:srgbClr val="000000"/>
                </a:solidFill>
                <a:latin typeface="Trebuchet MS"/>
                <a:cs typeface="Trebuchet MS"/>
              </a:rPr>
              <a:t> o</a:t>
            </a:r>
          </a:p>
          <a:p>
            <a:pPr lvl="1">
              <a:lnSpc>
                <a:spcPct val="130000"/>
              </a:lnSpc>
            </a:pPr>
            <a:r>
              <a:rPr lang="en-US" sz="2600" dirty="0" err="1">
                <a:solidFill>
                  <a:srgbClr val="000000"/>
                </a:solidFill>
                <a:latin typeface="Trebuchet MS"/>
                <a:cs typeface="Trebuchet MS"/>
              </a:rPr>
              <a:t>Inscribirse</a:t>
            </a:r>
            <a:r>
              <a:rPr lang="en-US" sz="2600" dirty="0">
                <a:solidFill>
                  <a:srgbClr val="000000"/>
                </a:solidFill>
                <a:latin typeface="Trebuchet MS"/>
                <a:cs typeface="Trebuchet MS"/>
              </a:rPr>
              <a:t> </a:t>
            </a:r>
            <a:r>
              <a:rPr lang="en-US" sz="2600" b="0" i="0" dirty="0">
                <a:solidFill>
                  <a:srgbClr val="000000"/>
                </a:solidFill>
                <a:latin typeface="Trebuchet MS"/>
                <a:cs typeface="Trebuchet MS"/>
              </a:rPr>
              <a:t>solo en un plan </a:t>
            </a:r>
            <a:r>
              <a:rPr lang="en-US" sz="2600" b="0" i="0" dirty="0" err="1">
                <a:solidFill>
                  <a:srgbClr val="000000"/>
                </a:solidFill>
                <a:latin typeface="Trebuchet MS"/>
                <a:cs typeface="Trebuchet MS"/>
              </a:rPr>
              <a:t>Medi</a:t>
            </a:r>
            <a:r>
              <a:rPr lang="en-US" sz="2600" b="0" i="0" dirty="0">
                <a:solidFill>
                  <a:srgbClr val="000000"/>
                </a:solidFill>
                <a:latin typeface="Trebuchet MS"/>
                <a:cs typeface="Trebuchet MS"/>
              </a:rPr>
              <a:t>-Cal (y conserve </a:t>
            </a:r>
            <a:r>
              <a:rPr lang="en-US" sz="2600" b="0" i="0" dirty="0" err="1">
                <a:solidFill>
                  <a:srgbClr val="000000"/>
                </a:solidFill>
                <a:latin typeface="Trebuchet MS"/>
                <a:cs typeface="Trebuchet MS"/>
              </a:rPr>
              <a:t>su</a:t>
            </a:r>
            <a:r>
              <a:rPr lang="en-US" sz="2600" b="0" i="0" dirty="0">
                <a:solidFill>
                  <a:srgbClr val="000000"/>
                </a:solidFill>
                <a:latin typeface="Trebuchet MS"/>
                <a:cs typeface="Trebuchet MS"/>
              </a:rPr>
              <a:t> Medicare </a:t>
            </a:r>
            <a:r>
              <a:rPr lang="en-US" sz="2600" b="0" i="0" dirty="0" err="1">
                <a:solidFill>
                  <a:srgbClr val="000000"/>
                </a:solidFill>
                <a:latin typeface="Trebuchet MS"/>
                <a:cs typeface="Trebuchet MS"/>
              </a:rPr>
              <a:t>como</a:t>
            </a:r>
            <a:r>
              <a:rPr lang="en-US" sz="2600" b="0" i="0" dirty="0">
                <a:solidFill>
                  <a:srgbClr val="000000"/>
                </a:solidFill>
                <a:latin typeface="Trebuchet MS"/>
                <a:cs typeface="Trebuchet MS"/>
              </a:rPr>
              <a:t> </a:t>
            </a:r>
            <a:r>
              <a:rPr lang="en-US" sz="2600" b="0" i="0" dirty="0" err="1">
                <a:solidFill>
                  <a:srgbClr val="000000"/>
                </a:solidFill>
                <a:latin typeface="Trebuchet MS"/>
                <a:cs typeface="Trebuchet MS"/>
              </a:rPr>
              <a:t>está</a:t>
            </a:r>
            <a:r>
              <a:rPr lang="en-US" sz="2600" b="0" i="0" dirty="0">
                <a:solidFill>
                  <a:srgbClr val="000000"/>
                </a:solidFill>
                <a:latin typeface="Trebuchet MS"/>
                <a:cs typeface="Trebuchet MS"/>
              </a:rPr>
              <a:t> hoy) o</a:t>
            </a:r>
          </a:p>
          <a:p>
            <a:pPr lvl="1">
              <a:lnSpc>
                <a:spcPct val="130000"/>
              </a:lnSpc>
            </a:pPr>
            <a:r>
              <a:rPr lang="en-US" sz="2600" dirty="0" err="1">
                <a:solidFill>
                  <a:srgbClr val="000000"/>
                </a:solidFill>
                <a:latin typeface="Trebuchet MS"/>
                <a:cs typeface="Trebuchet MS"/>
              </a:rPr>
              <a:t>Inscribirse</a:t>
            </a:r>
            <a:r>
              <a:rPr lang="en-US" sz="2600" dirty="0">
                <a:solidFill>
                  <a:srgbClr val="000000"/>
                </a:solidFill>
                <a:latin typeface="Trebuchet MS"/>
                <a:cs typeface="Trebuchet MS"/>
              </a:rPr>
              <a:t> </a:t>
            </a:r>
            <a:r>
              <a:rPr lang="en-US" sz="2600" b="0" i="0" dirty="0">
                <a:solidFill>
                  <a:srgbClr val="000000"/>
                </a:solidFill>
                <a:latin typeface="Trebuchet MS"/>
                <a:cs typeface="Trebuchet MS"/>
              </a:rPr>
              <a:t>en un plan PACE</a:t>
            </a:r>
          </a:p>
          <a:p>
            <a:pPr lvl="1">
              <a:lnSpc>
                <a:spcPct val="130000"/>
              </a:lnSpc>
              <a:buNone/>
            </a:pPr>
            <a:endParaRPr lang="en-US" sz="1800" dirty="0" smtClean="0">
              <a:solidFill>
                <a:srgbClr val="000000"/>
              </a:solidFill>
              <a:latin typeface="Trebuchet MS"/>
              <a:cs typeface="Trebuchet MS"/>
            </a:endParaRPr>
          </a:p>
          <a:p>
            <a:pPr marL="0" indent="0" algn="ctr" defTabSz="914400">
              <a:lnSpc>
                <a:spcPct val="130000"/>
              </a:lnSpc>
              <a:spcBef>
                <a:spcPts val="2000"/>
              </a:spcBef>
              <a:buNone/>
            </a:pPr>
            <a:r>
              <a:rPr lang="en-US" sz="2800" b="1" i="0" dirty="0">
                <a:solidFill>
                  <a:srgbClr val="000000"/>
                </a:solidFill>
                <a:latin typeface="Trebuchet MS"/>
                <a:ea typeface="+mn-ea"/>
                <a:cs typeface="Trebuchet MS"/>
              </a:rPr>
              <a:t>1-844-580-7272</a:t>
            </a:r>
          </a:p>
        </p:txBody>
      </p:sp>
    </p:spTree>
    <p:extLst>
      <p:ext uri="{BB962C8B-B14F-4D97-AF65-F5344CB8AC3E}">
        <p14:creationId xmlns:p14="http://schemas.microsoft.com/office/powerpoint/2010/main" val="1005991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spcBef>
                <a:spcPts val="0"/>
              </a:spcBef>
              <a:buNone/>
            </a:pPr>
            <a:r>
              <a:rPr lang="en-US" sz="4000" b="0" i="0" dirty="0">
                <a:solidFill>
                  <a:srgbClr val="000000"/>
                </a:solidFill>
                <a:latin typeface="Trebuchet MS"/>
                <a:ea typeface="+mj-ea"/>
                <a:cs typeface="Trebuchet MS"/>
              </a:rPr>
              <a:t>Use el </a:t>
            </a:r>
            <a:r>
              <a:rPr lang="en-US" sz="4000" b="0" i="0" dirty="0" err="1">
                <a:solidFill>
                  <a:srgbClr val="000000"/>
                </a:solidFill>
                <a:latin typeface="Trebuchet MS"/>
                <a:ea typeface="+mj-ea"/>
                <a:cs typeface="Trebuchet MS"/>
              </a:rPr>
              <a:t>formulario</a:t>
            </a:r>
            <a:r>
              <a:rPr lang="en-US" sz="4000" b="0" i="0" dirty="0">
                <a:solidFill>
                  <a:srgbClr val="000000"/>
                </a:solidFill>
                <a:latin typeface="Trebuchet MS"/>
                <a:ea typeface="+mj-ea"/>
                <a:cs typeface="Trebuchet MS"/>
              </a:rPr>
              <a:t> de </a:t>
            </a:r>
            <a:r>
              <a:rPr lang="en-US" sz="4000" b="0" i="0" dirty="0" err="1">
                <a:solidFill>
                  <a:srgbClr val="000000"/>
                </a:solidFill>
                <a:latin typeface="Trebuchet MS"/>
                <a:ea typeface="+mj-ea"/>
                <a:cs typeface="Trebuchet MS"/>
              </a:rPr>
              <a:t>opciones</a:t>
            </a:r>
            <a:r>
              <a:rPr lang="en-US" sz="4000" b="0" i="0" dirty="0">
                <a:solidFill>
                  <a:srgbClr val="000000"/>
                </a:solidFill>
                <a:latin typeface="Trebuchet MS"/>
                <a:ea typeface="+mj-ea"/>
                <a:cs typeface="Trebuchet MS"/>
              </a:rPr>
              <a:t> para </a:t>
            </a:r>
            <a:r>
              <a:rPr lang="en-US" sz="4000" b="0" i="0" dirty="0" err="1">
                <a:solidFill>
                  <a:srgbClr val="000000"/>
                </a:solidFill>
                <a:latin typeface="Trebuchet MS"/>
                <a:ea typeface="+mj-ea"/>
                <a:cs typeface="Trebuchet MS"/>
              </a:rPr>
              <a:t>elegir</a:t>
            </a:r>
            <a:r>
              <a:rPr lang="en-US" sz="4000" b="0" i="0" dirty="0">
                <a:solidFill>
                  <a:srgbClr val="000000"/>
                </a:solidFill>
                <a:latin typeface="Trebuchet MS"/>
                <a:ea typeface="+mj-ea"/>
                <a:cs typeface="Trebuchet MS"/>
              </a:rPr>
              <a:t> el plan </a:t>
            </a:r>
            <a:r>
              <a:rPr lang="en-US" sz="4000" b="0" i="0" dirty="0" err="1">
                <a:solidFill>
                  <a:srgbClr val="000000"/>
                </a:solidFill>
                <a:latin typeface="Trebuchet MS"/>
                <a:ea typeface="+mj-ea"/>
                <a:cs typeface="Trebuchet MS"/>
              </a:rPr>
              <a:t>que</a:t>
            </a:r>
            <a:r>
              <a:rPr lang="en-US" sz="4000" b="0" i="0" dirty="0">
                <a:solidFill>
                  <a:srgbClr val="000000"/>
                </a:solidFill>
                <a:latin typeface="Trebuchet MS"/>
                <a:ea typeface="+mj-ea"/>
                <a:cs typeface="Trebuchet MS"/>
              </a:rPr>
              <a:t> </a:t>
            </a:r>
            <a:r>
              <a:rPr lang="en-US" sz="4000" b="0" i="0" dirty="0" err="1">
                <a:solidFill>
                  <a:srgbClr val="000000"/>
                </a:solidFill>
                <a:latin typeface="Trebuchet MS"/>
                <a:ea typeface="+mj-ea"/>
                <a:cs typeface="Trebuchet MS"/>
              </a:rPr>
              <a:t>desea</a:t>
            </a:r>
            <a:endParaRPr lang="en-US" sz="4000" b="0" i="0" dirty="0">
              <a:solidFill>
                <a:srgbClr val="000000"/>
              </a:solidFill>
              <a:latin typeface="Trebuchet MS"/>
              <a:ea typeface="+mj-ea"/>
              <a:cs typeface="Trebuchet MS"/>
            </a:endParaRPr>
          </a:p>
        </p:txBody>
      </p:sp>
      <p:sp>
        <p:nvSpPr>
          <p:cNvPr id="3" name="Content Placeholder 2"/>
          <p:cNvSpPr>
            <a:spLocks noGrp="1"/>
          </p:cNvSpPr>
          <p:nvPr>
            <p:ph idx="1"/>
          </p:nvPr>
        </p:nvSpPr>
        <p:spPr>
          <a:xfrm>
            <a:off x="900112" y="1968500"/>
            <a:ext cx="7345363" cy="4387849"/>
          </a:xfrm>
        </p:spPr>
        <p:txBody>
          <a:bodyPr>
            <a:normAutofit/>
          </a:bodyPr>
          <a:lstStyle/>
          <a:p>
            <a:pPr marL="347472" indent="-347472" algn="l" defTabSz="914400">
              <a:lnSpc>
                <a:spcPct val="12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Si </a:t>
            </a:r>
            <a:r>
              <a:rPr lang="en-US" sz="2400" b="0" i="0" dirty="0" err="1">
                <a:solidFill>
                  <a:srgbClr val="000000"/>
                </a:solidFill>
                <a:latin typeface="Trebuchet MS"/>
                <a:ea typeface="+mn-ea"/>
                <a:cs typeface="Trebuchet MS"/>
              </a:rPr>
              <a:t>tiene</a:t>
            </a:r>
            <a:r>
              <a:rPr lang="en-US" sz="2400" b="0" i="0" dirty="0">
                <a:solidFill>
                  <a:srgbClr val="000000"/>
                </a:solidFill>
                <a:latin typeface="Trebuchet MS"/>
                <a:ea typeface="+mn-ea"/>
                <a:cs typeface="Trebuchet MS"/>
              </a:rPr>
              <a:t> </a:t>
            </a:r>
            <a:r>
              <a:rPr lang="en-US" sz="2400" b="1" i="0" dirty="0">
                <a:solidFill>
                  <a:srgbClr val="000000"/>
                </a:solidFill>
                <a:latin typeface="Trebuchet MS"/>
                <a:ea typeface="+mn-ea"/>
                <a:cs typeface="Trebuchet MS"/>
              </a:rPr>
              <a:t>Medicare y </a:t>
            </a:r>
            <a:r>
              <a:rPr lang="en-US" sz="2400" b="1" i="0" dirty="0" err="1">
                <a:solidFill>
                  <a:srgbClr val="000000"/>
                </a:solidFill>
                <a:latin typeface="Trebuchet MS"/>
                <a:ea typeface="+mn-ea"/>
                <a:cs typeface="Trebuchet MS"/>
              </a:rPr>
              <a:t>Medi</a:t>
            </a:r>
            <a:r>
              <a:rPr lang="en-US" sz="2400" b="1" i="0" dirty="0">
                <a:solidFill>
                  <a:srgbClr val="000000"/>
                </a:solidFill>
                <a:latin typeface="Trebuchet MS"/>
                <a:ea typeface="+mn-ea"/>
                <a:cs typeface="Trebuchet MS"/>
              </a:rPr>
              <a:t>-Cal </a:t>
            </a:r>
            <a:r>
              <a:rPr lang="en-US" sz="2400" b="0" i="0" dirty="0">
                <a:solidFill>
                  <a:srgbClr val="000000"/>
                </a:solidFill>
                <a:latin typeface="Trebuchet MS"/>
                <a:ea typeface="+mn-ea"/>
                <a:cs typeface="Trebuchet MS"/>
              </a:rPr>
              <a:t>y no </a:t>
            </a:r>
            <a:r>
              <a:rPr lang="en-US" sz="2400" b="0" i="0" dirty="0" err="1">
                <a:solidFill>
                  <a:srgbClr val="000000"/>
                </a:solidFill>
                <a:latin typeface="Trebuchet MS"/>
                <a:ea typeface="+mn-ea"/>
                <a:cs typeface="Trebuchet MS"/>
              </a:rPr>
              <a:t>hace</a:t>
            </a:r>
            <a:r>
              <a:rPr lang="en-US" sz="2400" b="0" i="0" dirty="0">
                <a:solidFill>
                  <a:srgbClr val="000000"/>
                </a:solidFill>
                <a:latin typeface="Trebuchet MS"/>
                <a:ea typeface="+mn-ea"/>
                <a:cs typeface="Trebuchet MS"/>
              </a:rPr>
              <a:t> nada:</a:t>
            </a:r>
          </a:p>
          <a:p>
            <a:pPr lvl="1">
              <a:lnSpc>
                <a:spcPct val="120000"/>
              </a:lnSpc>
            </a:pPr>
            <a:r>
              <a:rPr lang="en-US" b="0" i="0" dirty="0">
                <a:solidFill>
                  <a:srgbClr val="000000"/>
                </a:solidFill>
                <a:latin typeface="Trebuchet MS"/>
                <a:cs typeface="Trebuchet MS"/>
              </a:rPr>
              <a:t>Se le </a:t>
            </a:r>
            <a:r>
              <a:rPr lang="en-US" b="0" i="0" dirty="0" err="1">
                <a:solidFill>
                  <a:srgbClr val="000000"/>
                </a:solidFill>
                <a:latin typeface="Trebuchet MS"/>
                <a:cs typeface="Trebuchet MS"/>
              </a:rPr>
              <a:t>asignará</a:t>
            </a:r>
            <a:r>
              <a:rPr lang="en-US" b="0" i="0" dirty="0">
                <a:solidFill>
                  <a:srgbClr val="000000"/>
                </a:solidFill>
                <a:latin typeface="Trebuchet MS"/>
                <a:cs typeface="Trebuchet MS"/>
              </a:rPr>
              <a:t> al plan Cal </a:t>
            </a:r>
            <a:r>
              <a:rPr lang="en-US" b="0" i="0" dirty="0" err="1">
                <a:solidFill>
                  <a:srgbClr val="000000"/>
                </a:solidFill>
                <a:latin typeface="Trebuchet MS"/>
                <a:cs typeface="Trebuchet MS"/>
              </a:rPr>
              <a:t>MediConnect</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que</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es</a:t>
            </a:r>
            <a:r>
              <a:rPr lang="en-US" b="0" i="0" dirty="0">
                <a:solidFill>
                  <a:srgbClr val="000000"/>
                </a:solidFill>
                <a:latin typeface="Trebuchet MS"/>
                <a:cs typeface="Trebuchet MS"/>
              </a:rPr>
              <a:t> la </a:t>
            </a:r>
            <a:r>
              <a:rPr lang="en-US" b="0" i="0" dirty="0" err="1">
                <a:solidFill>
                  <a:srgbClr val="000000"/>
                </a:solidFill>
                <a:latin typeface="Trebuchet MS"/>
                <a:cs typeface="Trebuchet MS"/>
              </a:rPr>
              <a:t>mejor</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opción</a:t>
            </a:r>
            <a:r>
              <a:rPr lang="en-US" b="0" i="0" dirty="0">
                <a:solidFill>
                  <a:srgbClr val="000000"/>
                </a:solidFill>
                <a:latin typeface="Trebuchet MS"/>
                <a:cs typeface="Trebuchet MS"/>
              </a:rPr>
              <a:t> para </a:t>
            </a:r>
            <a:r>
              <a:rPr lang="en-US" b="0" i="0" dirty="0" err="1">
                <a:solidFill>
                  <a:srgbClr val="000000"/>
                </a:solidFill>
                <a:latin typeface="Trebuchet MS"/>
                <a:cs typeface="Trebuchet MS"/>
              </a:rPr>
              <a:t>usted</a:t>
            </a:r>
            <a:r>
              <a:rPr lang="en-US" b="0" i="0" dirty="0">
                <a:solidFill>
                  <a:srgbClr val="000000"/>
                </a:solidFill>
                <a:latin typeface="Trebuchet MS"/>
                <a:cs typeface="Trebuchet MS"/>
              </a:rPr>
              <a:t>.</a:t>
            </a:r>
          </a:p>
          <a:p>
            <a:pPr marL="347472" indent="-347472" algn="l" defTabSz="914400">
              <a:lnSpc>
                <a:spcPct val="12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Si </a:t>
            </a:r>
            <a:r>
              <a:rPr lang="en-US" sz="2400" b="0" i="0" dirty="0" err="1">
                <a:solidFill>
                  <a:srgbClr val="000000"/>
                </a:solidFill>
                <a:latin typeface="Trebuchet MS"/>
                <a:ea typeface="+mn-ea"/>
                <a:cs typeface="Trebuchet MS"/>
              </a:rPr>
              <a:t>tiene</a:t>
            </a:r>
            <a:r>
              <a:rPr lang="en-US" sz="2400" b="0" i="0" dirty="0">
                <a:solidFill>
                  <a:srgbClr val="000000"/>
                </a:solidFill>
                <a:latin typeface="Trebuchet MS"/>
                <a:ea typeface="+mn-ea"/>
                <a:cs typeface="Trebuchet MS"/>
              </a:rPr>
              <a:t> </a:t>
            </a:r>
            <a:r>
              <a:rPr lang="en-US" sz="2400" b="1" i="0" dirty="0">
                <a:solidFill>
                  <a:srgbClr val="000000"/>
                </a:solidFill>
                <a:latin typeface="Trebuchet MS"/>
                <a:ea typeface="+mn-ea"/>
                <a:cs typeface="Trebuchet MS"/>
              </a:rPr>
              <a:t>solo </a:t>
            </a:r>
            <a:r>
              <a:rPr lang="en-US" sz="2400" b="1" i="0" dirty="0" err="1">
                <a:solidFill>
                  <a:srgbClr val="000000"/>
                </a:solidFill>
                <a:latin typeface="Trebuchet MS"/>
                <a:ea typeface="+mn-ea"/>
                <a:cs typeface="Trebuchet MS"/>
              </a:rPr>
              <a:t>Medi-cal</a:t>
            </a:r>
            <a:r>
              <a:rPr lang="en-US" sz="2400" b="1" i="0" dirty="0">
                <a:solidFill>
                  <a:srgbClr val="000000"/>
                </a:solidFill>
                <a:latin typeface="Trebuchet MS"/>
                <a:ea typeface="+mn-ea"/>
                <a:cs typeface="Trebuchet MS"/>
              </a:rPr>
              <a:t> </a:t>
            </a:r>
            <a:r>
              <a:rPr lang="en-US" sz="2400" b="0" i="0" dirty="0">
                <a:solidFill>
                  <a:srgbClr val="000000"/>
                </a:solidFill>
                <a:latin typeface="Trebuchet MS"/>
                <a:ea typeface="+mn-ea"/>
                <a:cs typeface="Trebuchet MS"/>
              </a:rPr>
              <a:t>y no </a:t>
            </a:r>
            <a:r>
              <a:rPr lang="en-US" sz="2400" b="0" i="0" dirty="0" err="1">
                <a:solidFill>
                  <a:srgbClr val="000000"/>
                </a:solidFill>
                <a:latin typeface="Trebuchet MS"/>
                <a:ea typeface="+mn-ea"/>
                <a:cs typeface="Trebuchet MS"/>
              </a:rPr>
              <a:t>hace</a:t>
            </a:r>
            <a:r>
              <a:rPr lang="en-US" sz="2400" b="0" i="0" dirty="0">
                <a:solidFill>
                  <a:srgbClr val="000000"/>
                </a:solidFill>
                <a:latin typeface="Trebuchet MS"/>
                <a:ea typeface="+mn-ea"/>
                <a:cs typeface="Trebuchet MS"/>
              </a:rPr>
              <a:t> nada:</a:t>
            </a:r>
          </a:p>
          <a:p>
            <a:pPr lvl="1">
              <a:lnSpc>
                <a:spcPct val="120000"/>
              </a:lnSpc>
            </a:pPr>
            <a:r>
              <a:rPr lang="en-US" b="0" i="0" dirty="0">
                <a:solidFill>
                  <a:srgbClr val="000000"/>
                </a:solidFill>
                <a:latin typeface="Trebuchet MS"/>
                <a:cs typeface="Trebuchet MS"/>
              </a:rPr>
              <a:t>Se le </a:t>
            </a:r>
            <a:r>
              <a:rPr lang="en-US" b="0" i="0" dirty="0" err="1">
                <a:solidFill>
                  <a:srgbClr val="000000"/>
                </a:solidFill>
                <a:latin typeface="Trebuchet MS"/>
                <a:cs typeface="Trebuchet MS"/>
              </a:rPr>
              <a:t>asignará</a:t>
            </a:r>
            <a:r>
              <a:rPr lang="en-US" b="0" i="0" dirty="0">
                <a:solidFill>
                  <a:srgbClr val="000000"/>
                </a:solidFill>
                <a:latin typeface="Trebuchet MS"/>
                <a:cs typeface="Trebuchet MS"/>
              </a:rPr>
              <a:t> a un plan </a:t>
            </a:r>
            <a:r>
              <a:rPr lang="en-US" b="0" i="0" dirty="0" err="1">
                <a:solidFill>
                  <a:srgbClr val="000000"/>
                </a:solidFill>
                <a:latin typeface="Trebuchet MS"/>
                <a:cs typeface="Trebuchet MS"/>
              </a:rPr>
              <a:t>Medi</a:t>
            </a:r>
            <a:r>
              <a:rPr lang="en-US" b="0" i="0" dirty="0">
                <a:solidFill>
                  <a:srgbClr val="000000"/>
                </a:solidFill>
                <a:latin typeface="Trebuchet MS"/>
                <a:cs typeface="Trebuchet MS"/>
              </a:rPr>
              <a:t>-Cal </a:t>
            </a:r>
            <a:r>
              <a:rPr lang="en-US" b="0" i="0" dirty="0" err="1">
                <a:solidFill>
                  <a:srgbClr val="000000"/>
                </a:solidFill>
                <a:latin typeface="Trebuchet MS"/>
                <a:cs typeface="Trebuchet MS"/>
              </a:rPr>
              <a:t>que</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es</a:t>
            </a:r>
            <a:r>
              <a:rPr lang="en-US" b="0" i="0" dirty="0">
                <a:solidFill>
                  <a:srgbClr val="000000"/>
                </a:solidFill>
                <a:latin typeface="Trebuchet MS"/>
                <a:cs typeface="Trebuchet MS"/>
              </a:rPr>
              <a:t> la </a:t>
            </a:r>
            <a:r>
              <a:rPr lang="en-US" b="0" i="0" dirty="0" err="1">
                <a:solidFill>
                  <a:srgbClr val="000000"/>
                </a:solidFill>
                <a:latin typeface="Trebuchet MS"/>
                <a:cs typeface="Trebuchet MS"/>
              </a:rPr>
              <a:t>mejor</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opción</a:t>
            </a:r>
            <a:r>
              <a:rPr lang="en-US" b="0" i="0" dirty="0">
                <a:solidFill>
                  <a:srgbClr val="000000"/>
                </a:solidFill>
                <a:latin typeface="Trebuchet MS"/>
                <a:cs typeface="Trebuchet MS"/>
              </a:rPr>
              <a:t> para </a:t>
            </a:r>
            <a:r>
              <a:rPr lang="en-US" b="0" i="0" dirty="0" err="1">
                <a:solidFill>
                  <a:srgbClr val="000000"/>
                </a:solidFill>
                <a:latin typeface="Trebuchet MS"/>
                <a:cs typeface="Trebuchet MS"/>
              </a:rPr>
              <a:t>usted</a:t>
            </a:r>
            <a:r>
              <a:rPr lang="en-US" b="0" i="0" dirty="0">
                <a:solidFill>
                  <a:srgbClr val="000000"/>
                </a:solidFill>
                <a:latin typeface="Trebuchet MS"/>
                <a:cs typeface="Trebuchet MS"/>
              </a:rPr>
              <a:t>.</a:t>
            </a:r>
          </a:p>
          <a:p>
            <a:pPr marL="347472" indent="-347472" algn="l" defTabSz="914400">
              <a:lnSpc>
                <a:spcPct val="12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De </a:t>
            </a:r>
            <a:r>
              <a:rPr lang="en-US" sz="2400" b="0" i="0" dirty="0" err="1">
                <a:solidFill>
                  <a:srgbClr val="000000"/>
                </a:solidFill>
                <a:latin typeface="Trebuchet MS"/>
                <a:ea typeface="+mn-ea"/>
                <a:cs typeface="Trebuchet MS"/>
              </a:rPr>
              <a:t>esta</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manera</a:t>
            </a:r>
            <a:r>
              <a:rPr lang="en-US" sz="2400" b="0" i="0" dirty="0">
                <a:solidFill>
                  <a:srgbClr val="000000"/>
                </a:solidFill>
                <a:latin typeface="Trebuchet MS"/>
                <a:ea typeface="+mn-ea"/>
                <a:cs typeface="Trebuchet MS"/>
              </a:rPr>
              <a:t> </a:t>
            </a:r>
            <a:r>
              <a:rPr lang="en-US" sz="2400" b="1" i="0" dirty="0" err="1">
                <a:solidFill>
                  <a:srgbClr val="000000"/>
                </a:solidFill>
                <a:latin typeface="Trebuchet MS"/>
                <a:ea typeface="+mn-ea"/>
                <a:cs typeface="Trebuchet MS"/>
              </a:rPr>
              <a:t>usted</a:t>
            </a:r>
            <a:r>
              <a:rPr lang="en-US" sz="2400" b="1" i="0" dirty="0">
                <a:solidFill>
                  <a:srgbClr val="000000"/>
                </a:solidFill>
                <a:latin typeface="Trebuchet MS"/>
                <a:ea typeface="+mn-ea"/>
                <a:cs typeface="Trebuchet MS"/>
              </a:rPr>
              <a:t> no </a:t>
            </a:r>
            <a:r>
              <a:rPr lang="en-US" sz="2400" b="1" i="0" dirty="0" err="1">
                <a:solidFill>
                  <a:srgbClr val="000000"/>
                </a:solidFill>
                <a:latin typeface="Trebuchet MS"/>
                <a:ea typeface="+mn-ea"/>
                <a:cs typeface="Trebuchet MS"/>
              </a:rPr>
              <a:t>perderá</a:t>
            </a:r>
            <a:r>
              <a:rPr lang="en-US" sz="2400" b="1"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sus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beneficios</a:t>
            </a:r>
            <a:r>
              <a:rPr lang="en-US" sz="2400" b="0" i="0" dirty="0">
                <a:solidFill>
                  <a:srgbClr val="000000"/>
                </a:solidFill>
                <a:latin typeface="Trebuchet MS"/>
                <a:ea typeface="+mn-ea"/>
                <a:cs typeface="Trebuchet MS"/>
              </a:rPr>
              <a:t> o </a:t>
            </a:r>
            <a:r>
              <a:rPr lang="en-US" sz="2400" b="0" i="0" dirty="0" err="1">
                <a:solidFill>
                  <a:srgbClr val="000000"/>
                </a:solidFill>
                <a:latin typeface="Trebuchet MS"/>
                <a:ea typeface="+mn-ea"/>
                <a:cs typeface="Trebuchet MS"/>
              </a:rPr>
              <a:t>servicios</a:t>
            </a:r>
            <a:r>
              <a:rPr lang="en-US" sz="2400" b="0" i="0" dirty="0">
                <a:solidFill>
                  <a:srgbClr val="000000"/>
                </a:solidFill>
                <a:latin typeface="Trebuchet MS"/>
                <a:ea typeface="+mn-ea"/>
                <a:cs typeface="Trebuchet MS"/>
              </a:rPr>
              <a:t> de Medicare o </a:t>
            </a:r>
            <a:r>
              <a:rPr lang="en-US" sz="2400" b="0" i="0" dirty="0" err="1">
                <a:solidFill>
                  <a:srgbClr val="000000"/>
                </a:solidFill>
                <a:latin typeface="Trebuchet MS"/>
                <a:ea typeface="+mn-ea"/>
                <a:cs typeface="Trebuchet MS"/>
              </a:rPr>
              <a:t>Medi</a:t>
            </a:r>
            <a:r>
              <a:rPr lang="en-US" sz="2400" b="0" i="0" dirty="0">
                <a:solidFill>
                  <a:srgbClr val="000000"/>
                </a:solidFill>
                <a:latin typeface="Trebuchet MS"/>
                <a:ea typeface="+mn-ea"/>
                <a:cs typeface="Trebuchet MS"/>
              </a:rPr>
              <a:t>-Cal. </a:t>
            </a:r>
          </a:p>
          <a:p>
            <a:pPr marL="347472" indent="-347472" algn="l" defTabSz="914400">
              <a:lnSpc>
                <a:spcPct val="120000"/>
              </a:lnSpc>
              <a:spcBef>
                <a:spcPts val="2000"/>
              </a:spcBef>
              <a:buClr>
                <a:schemeClr val="tx1">
                  <a:lumMod val="75000"/>
                </a:schemeClr>
              </a:buClr>
              <a:buFont typeface="Arial"/>
              <a:buChar char="•"/>
            </a:pPr>
            <a:endParaRPr lang="en-US" dirty="0" smtClean="0">
              <a:solidFill>
                <a:srgbClr val="000000"/>
              </a:solidFill>
              <a:latin typeface="Trebuchet MS"/>
              <a:cs typeface="Trebuchet MS"/>
            </a:endParaRPr>
          </a:p>
        </p:txBody>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22</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3622759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73" y="244158"/>
            <a:ext cx="7755370" cy="1339850"/>
          </a:xfrm>
        </p:spPr>
        <p:txBody>
          <a:bodyPr>
            <a:normAutofit fontScale="90000"/>
          </a:bodyPr>
          <a:lstStyle/>
          <a:p>
            <a:pPr algn="ctr" defTabSz="914400">
              <a:spcBef>
                <a:spcPts val="0"/>
              </a:spcBef>
              <a:buNone/>
            </a:pPr>
            <a:r>
              <a:rPr lang="en-US" sz="4800" b="0" i="0">
                <a:solidFill>
                  <a:srgbClr val="000000"/>
                </a:solidFill>
                <a:latin typeface="Trebuchet MS"/>
                <a:ea typeface="+mj-ea"/>
                <a:cs typeface="Trebuchet MS"/>
              </a:rPr>
              <a:t>Si necesita ayuda, pídala </a:t>
            </a:r>
            <a:r>
              <a:rPr lang="en-US" sz="4800" b="0" i="0" smtClean="0">
                <a:solidFill>
                  <a:srgbClr val="000000"/>
                </a:solidFill>
                <a:latin typeface="Trebuchet MS"/>
                <a:ea typeface="+mj-ea"/>
                <a:cs typeface="Trebuchet MS"/>
              </a:rPr>
              <a:t/>
            </a:r>
            <a:br>
              <a:rPr lang="en-US" sz="4800" b="0" i="0" smtClean="0">
                <a:solidFill>
                  <a:srgbClr val="000000"/>
                </a:solidFill>
                <a:latin typeface="Trebuchet MS"/>
                <a:ea typeface="+mj-ea"/>
                <a:cs typeface="Trebuchet MS"/>
              </a:rPr>
            </a:br>
            <a:r>
              <a:rPr lang="en-US" sz="4800" b="0" i="0" smtClean="0">
                <a:solidFill>
                  <a:srgbClr val="000000"/>
                </a:solidFill>
                <a:latin typeface="Trebuchet MS"/>
                <a:ea typeface="+mj-ea"/>
                <a:cs typeface="Trebuchet MS"/>
              </a:rPr>
              <a:t>al </a:t>
            </a:r>
            <a:r>
              <a:rPr lang="en-US" sz="4800" b="0" i="0">
                <a:solidFill>
                  <a:srgbClr val="000000"/>
                </a:solidFill>
                <a:latin typeface="Trebuchet MS"/>
                <a:ea typeface="+mj-ea"/>
                <a:cs typeface="Trebuchet MS"/>
              </a:rPr>
              <a:t>Plan</a:t>
            </a:r>
          </a:p>
        </p:txBody>
      </p:sp>
      <p:sp>
        <p:nvSpPr>
          <p:cNvPr id="3" name="Content Placeholder 2"/>
          <p:cNvSpPr>
            <a:spLocks noGrp="1"/>
          </p:cNvSpPr>
          <p:nvPr>
            <p:ph idx="1"/>
          </p:nvPr>
        </p:nvSpPr>
        <p:spPr>
          <a:xfrm>
            <a:off x="467210" y="1968500"/>
            <a:ext cx="8168794" cy="4025900"/>
          </a:xfrm>
        </p:spPr>
        <p:txBody>
          <a:bodyPr>
            <a:noAutofit/>
          </a:bodyPr>
          <a:lstStyle/>
          <a:p>
            <a:pPr marL="347472" indent="-347472" algn="l" defTabSz="914400">
              <a:lnSpc>
                <a:spcPct val="13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Planes de Cal </a:t>
            </a:r>
            <a:r>
              <a:rPr lang="en-US" sz="2400" b="0" i="0" dirty="0" err="1">
                <a:solidFill>
                  <a:srgbClr val="000000"/>
                </a:solidFill>
                <a:latin typeface="Trebuchet MS"/>
                <a:ea typeface="+mn-ea"/>
                <a:cs typeface="Trebuchet MS"/>
              </a:rPr>
              <a:t>MediConnect</a:t>
            </a:r>
            <a:endParaRPr lang="en-US" sz="2400" b="0" i="0" dirty="0">
              <a:solidFill>
                <a:srgbClr val="000000"/>
              </a:solidFill>
              <a:latin typeface="Trebuchet MS"/>
              <a:ea typeface="+mn-ea"/>
              <a:cs typeface="Trebuchet MS"/>
            </a:endParaRPr>
          </a:p>
          <a:p>
            <a:pPr lvl="1">
              <a:lnSpc>
                <a:spcPct val="130000"/>
              </a:lnSpc>
            </a:pPr>
            <a:r>
              <a:rPr lang="en-US" sz="2400" b="0" i="0" dirty="0" smtClean="0">
                <a:solidFill>
                  <a:srgbClr val="000000"/>
                </a:solidFill>
                <a:latin typeface="Trebuchet MS"/>
                <a:cs typeface="Trebuchet MS"/>
              </a:rPr>
              <a:t> </a:t>
            </a:r>
            <a:r>
              <a:rPr lang="en-US" sz="2400" dirty="0" smtClean="0">
                <a:solidFill>
                  <a:srgbClr val="000000"/>
                </a:solidFill>
                <a:latin typeface="Trebuchet MS"/>
                <a:cs typeface="Trebuchet MS"/>
              </a:rPr>
              <a:t>Care 1</a:t>
            </a:r>
            <a:r>
              <a:rPr lang="en-US" sz="2400" baseline="30000" dirty="0" smtClean="0">
                <a:solidFill>
                  <a:srgbClr val="000000"/>
                </a:solidFill>
                <a:latin typeface="Trebuchet MS"/>
                <a:cs typeface="Trebuchet MS"/>
              </a:rPr>
              <a:t>st</a:t>
            </a:r>
            <a:r>
              <a:rPr lang="en-US" sz="2400" dirty="0">
                <a:solidFill>
                  <a:srgbClr val="000000"/>
                </a:solidFill>
                <a:latin typeface="Trebuchet MS"/>
                <a:cs typeface="Trebuchet MS"/>
              </a:rPr>
              <a:t> </a:t>
            </a:r>
            <a:r>
              <a:rPr lang="en-US" sz="2400" b="0" i="0" dirty="0" smtClean="0">
                <a:solidFill>
                  <a:srgbClr val="000000"/>
                </a:solidFill>
                <a:latin typeface="Trebuchet MS"/>
                <a:cs typeface="Trebuchet MS"/>
              </a:rPr>
              <a:t> </a:t>
            </a:r>
            <a:r>
              <a:rPr lang="en-US" sz="2400" b="0" i="0" dirty="0">
                <a:solidFill>
                  <a:srgbClr val="000000"/>
                </a:solidFill>
                <a:latin typeface="Trebuchet MS"/>
                <a:cs typeface="Trebuchet MS"/>
              </a:rPr>
              <a:t>Cal </a:t>
            </a:r>
            <a:r>
              <a:rPr lang="en-US" sz="2400" b="0" i="0" dirty="0" err="1">
                <a:solidFill>
                  <a:srgbClr val="000000"/>
                </a:solidFill>
                <a:latin typeface="Trebuchet MS"/>
                <a:cs typeface="Trebuchet MS"/>
              </a:rPr>
              <a:t>MediConnect</a:t>
            </a:r>
            <a:r>
              <a:rPr lang="en-US" sz="2400" b="0" i="0" dirty="0">
                <a:solidFill>
                  <a:srgbClr val="000000"/>
                </a:solidFill>
                <a:latin typeface="Trebuchet MS"/>
                <a:cs typeface="Trebuchet MS"/>
              </a:rPr>
              <a:t>	</a:t>
            </a:r>
            <a:r>
              <a:rPr lang="en-US" sz="2400" b="0" i="0" dirty="0" smtClean="0">
                <a:solidFill>
                  <a:srgbClr val="000000"/>
                </a:solidFill>
                <a:latin typeface="Trebuchet MS"/>
                <a:cs typeface="Trebuchet MS"/>
              </a:rPr>
              <a:t>        1-855-905-3825</a:t>
            </a:r>
            <a:endParaRPr lang="en-US" sz="2400" b="0" i="0" dirty="0">
              <a:solidFill>
                <a:srgbClr val="000000"/>
              </a:solidFill>
              <a:latin typeface="Trebuchet MS"/>
              <a:cs typeface="Trebuchet MS"/>
            </a:endParaRPr>
          </a:p>
          <a:p>
            <a:pPr lvl="1">
              <a:lnSpc>
                <a:spcPct val="130000"/>
              </a:lnSpc>
            </a:pPr>
            <a:r>
              <a:rPr lang="en-US" sz="2400" b="0" i="0" dirty="0" smtClean="0">
                <a:solidFill>
                  <a:srgbClr val="000000"/>
                </a:solidFill>
                <a:latin typeface="Trebuchet MS"/>
                <a:cs typeface="Trebuchet MS"/>
              </a:rPr>
              <a:t> </a:t>
            </a:r>
            <a:r>
              <a:rPr lang="en-US" sz="2400" b="0" i="0" dirty="0" err="1" smtClean="0">
                <a:solidFill>
                  <a:srgbClr val="000000"/>
                </a:solidFill>
                <a:latin typeface="Trebuchet MS"/>
                <a:cs typeface="Trebuchet MS"/>
              </a:rPr>
              <a:t>CareMore</a:t>
            </a:r>
            <a:r>
              <a:rPr lang="en-US" sz="2400" b="0" i="0" dirty="0" smtClean="0">
                <a:solidFill>
                  <a:srgbClr val="000000"/>
                </a:solidFill>
                <a:latin typeface="Trebuchet MS"/>
                <a:cs typeface="Trebuchet MS"/>
              </a:rPr>
              <a:t> </a:t>
            </a:r>
            <a:r>
              <a:rPr lang="en-US" sz="2400" b="0" i="0" dirty="0">
                <a:solidFill>
                  <a:srgbClr val="000000"/>
                </a:solidFill>
                <a:latin typeface="Trebuchet MS"/>
                <a:cs typeface="Trebuchet MS"/>
              </a:rPr>
              <a:t>Cal </a:t>
            </a:r>
            <a:r>
              <a:rPr lang="en-US" sz="2400" b="0" i="0" dirty="0" err="1">
                <a:solidFill>
                  <a:srgbClr val="000000"/>
                </a:solidFill>
                <a:latin typeface="Trebuchet MS"/>
                <a:cs typeface="Trebuchet MS"/>
              </a:rPr>
              <a:t>MediConnect</a:t>
            </a:r>
            <a:r>
              <a:rPr lang="en-US" sz="2400" b="0" i="0" dirty="0">
                <a:solidFill>
                  <a:srgbClr val="000000"/>
                </a:solidFill>
                <a:latin typeface="Trebuchet MS"/>
                <a:cs typeface="Trebuchet MS"/>
              </a:rPr>
              <a:t>	</a:t>
            </a:r>
            <a:r>
              <a:rPr lang="en-US" sz="2400" b="0" i="0" dirty="0" smtClean="0">
                <a:solidFill>
                  <a:srgbClr val="000000"/>
                </a:solidFill>
                <a:latin typeface="Trebuchet MS"/>
                <a:cs typeface="Trebuchet MS"/>
              </a:rPr>
              <a:t>        1-888-350-3447</a:t>
            </a:r>
            <a:endParaRPr lang="en-US" sz="2400" b="0" i="0" dirty="0">
              <a:solidFill>
                <a:srgbClr val="000000"/>
              </a:solidFill>
              <a:latin typeface="Trebuchet MS"/>
              <a:cs typeface="Trebuchet MS"/>
            </a:endParaRPr>
          </a:p>
          <a:p>
            <a:pPr lvl="1">
              <a:lnSpc>
                <a:spcPct val="130000"/>
              </a:lnSpc>
            </a:pPr>
            <a:r>
              <a:rPr lang="en-US" sz="2400" b="0" i="0" dirty="0" smtClean="0">
                <a:solidFill>
                  <a:srgbClr val="000000"/>
                </a:solidFill>
                <a:latin typeface="Trebuchet MS"/>
                <a:cs typeface="Trebuchet MS"/>
              </a:rPr>
              <a:t> </a:t>
            </a:r>
            <a:r>
              <a:rPr lang="en-US" sz="2400" dirty="0" smtClean="0">
                <a:solidFill>
                  <a:srgbClr val="000000"/>
                </a:solidFill>
                <a:latin typeface="Trebuchet MS"/>
                <a:cs typeface="Trebuchet MS"/>
              </a:rPr>
              <a:t>Health Net</a:t>
            </a:r>
            <a:r>
              <a:rPr lang="en-US" sz="2400" b="0" i="0" dirty="0" smtClean="0">
                <a:solidFill>
                  <a:srgbClr val="000000"/>
                </a:solidFill>
                <a:latin typeface="Trebuchet MS"/>
                <a:cs typeface="Trebuchet MS"/>
              </a:rPr>
              <a:t> </a:t>
            </a:r>
            <a:r>
              <a:rPr lang="en-US" sz="2400" b="0" i="0" dirty="0">
                <a:solidFill>
                  <a:srgbClr val="000000"/>
                </a:solidFill>
                <a:latin typeface="Trebuchet MS"/>
                <a:cs typeface="Trebuchet MS"/>
              </a:rPr>
              <a:t>Cal </a:t>
            </a:r>
            <a:r>
              <a:rPr lang="en-US" sz="2400" b="0" i="0" dirty="0" err="1" smtClean="0">
                <a:solidFill>
                  <a:srgbClr val="000000"/>
                </a:solidFill>
                <a:latin typeface="Trebuchet MS"/>
                <a:cs typeface="Trebuchet MS"/>
              </a:rPr>
              <a:t>MediConnect</a:t>
            </a:r>
            <a:r>
              <a:rPr lang="en-US" sz="2400" b="0" i="0" dirty="0" smtClean="0">
                <a:solidFill>
                  <a:srgbClr val="000000"/>
                </a:solidFill>
                <a:latin typeface="Trebuchet MS"/>
                <a:cs typeface="Trebuchet MS"/>
              </a:rPr>
              <a:t>  </a:t>
            </a:r>
            <a:r>
              <a:rPr lang="en-US" sz="2400" dirty="0">
                <a:solidFill>
                  <a:srgbClr val="000000"/>
                </a:solidFill>
                <a:latin typeface="Trebuchet MS"/>
                <a:cs typeface="Trebuchet MS"/>
              </a:rPr>
              <a:t> </a:t>
            </a:r>
            <a:r>
              <a:rPr lang="en-US" sz="2400" dirty="0" smtClean="0">
                <a:solidFill>
                  <a:srgbClr val="000000"/>
                </a:solidFill>
                <a:latin typeface="Trebuchet MS"/>
                <a:cs typeface="Trebuchet MS"/>
              </a:rPr>
              <a:t>      </a:t>
            </a:r>
            <a:r>
              <a:rPr lang="en-US" sz="2400" b="0" i="0" dirty="0" smtClean="0">
                <a:solidFill>
                  <a:srgbClr val="000000"/>
                </a:solidFill>
                <a:latin typeface="Trebuchet MS"/>
                <a:cs typeface="Trebuchet MS"/>
              </a:rPr>
              <a:t>1-855-905-3825</a:t>
            </a:r>
            <a:endParaRPr lang="en-US" sz="2400" b="0" i="0" dirty="0">
              <a:solidFill>
                <a:srgbClr val="000000"/>
              </a:solidFill>
              <a:latin typeface="Trebuchet MS"/>
              <a:cs typeface="Trebuchet MS"/>
            </a:endParaRPr>
          </a:p>
          <a:p>
            <a:pPr lvl="1">
              <a:lnSpc>
                <a:spcPct val="130000"/>
              </a:lnSpc>
            </a:pPr>
            <a:r>
              <a:rPr lang="en-US" sz="2400" dirty="0" smtClean="0">
                <a:solidFill>
                  <a:srgbClr val="000000"/>
                </a:solidFill>
                <a:latin typeface="Trebuchet MS"/>
                <a:cs typeface="Trebuchet MS"/>
              </a:rPr>
              <a:t>L.A. Care</a:t>
            </a:r>
            <a:r>
              <a:rPr lang="en-US" sz="2400" b="0" i="0" dirty="0" smtClean="0">
                <a:solidFill>
                  <a:srgbClr val="000000"/>
                </a:solidFill>
                <a:latin typeface="Trebuchet MS"/>
                <a:cs typeface="Trebuchet MS"/>
              </a:rPr>
              <a:t> </a:t>
            </a:r>
            <a:r>
              <a:rPr lang="en-US" sz="2400" b="0" i="0" dirty="0">
                <a:solidFill>
                  <a:srgbClr val="000000"/>
                </a:solidFill>
                <a:latin typeface="Trebuchet MS"/>
                <a:cs typeface="Trebuchet MS"/>
              </a:rPr>
              <a:t>Cal </a:t>
            </a:r>
            <a:r>
              <a:rPr lang="en-US" sz="2400" b="0" i="0" dirty="0" err="1">
                <a:solidFill>
                  <a:srgbClr val="000000"/>
                </a:solidFill>
                <a:latin typeface="Trebuchet MS"/>
                <a:cs typeface="Trebuchet MS"/>
              </a:rPr>
              <a:t>MediConnect</a:t>
            </a:r>
            <a:r>
              <a:rPr lang="en-US" sz="2400" b="0" i="0" dirty="0">
                <a:solidFill>
                  <a:srgbClr val="000000"/>
                </a:solidFill>
                <a:latin typeface="Trebuchet MS"/>
                <a:cs typeface="Trebuchet MS"/>
              </a:rPr>
              <a:t>	</a:t>
            </a:r>
            <a:r>
              <a:rPr lang="en-US" sz="2400" b="0" i="0" dirty="0" smtClean="0">
                <a:solidFill>
                  <a:srgbClr val="000000"/>
                </a:solidFill>
                <a:latin typeface="Trebuchet MS"/>
                <a:cs typeface="Trebuchet MS"/>
              </a:rPr>
              <a:t>         1-888-788-5395</a:t>
            </a:r>
            <a:endParaRPr lang="en-US" sz="2400" b="0" i="0" dirty="0">
              <a:solidFill>
                <a:srgbClr val="000000"/>
              </a:solidFill>
              <a:latin typeface="Trebuchet MS"/>
              <a:cs typeface="Trebuchet MS"/>
            </a:endParaRPr>
          </a:p>
          <a:p>
            <a:pPr lvl="1">
              <a:lnSpc>
                <a:spcPct val="130000"/>
              </a:lnSpc>
            </a:pPr>
            <a:r>
              <a:rPr lang="en-US" sz="2400" b="0" i="0" dirty="0">
                <a:solidFill>
                  <a:srgbClr val="000000"/>
                </a:solidFill>
                <a:latin typeface="Trebuchet MS"/>
                <a:cs typeface="Trebuchet MS"/>
              </a:rPr>
              <a:t>Molina Dual Options			1-855-665-4627	</a:t>
            </a:r>
          </a:p>
        </p:txBody>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23</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553645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914400">
              <a:spcBef>
                <a:spcPts val="0"/>
              </a:spcBef>
              <a:buNone/>
            </a:pPr>
            <a:r>
              <a:rPr lang="en-US" sz="4800" b="0" i="0">
                <a:solidFill>
                  <a:srgbClr val="000000"/>
                </a:solidFill>
                <a:latin typeface="Trebuchet MS"/>
                <a:ea typeface="+mj-ea"/>
                <a:cs typeface="Trebuchet MS"/>
              </a:rPr>
              <a:t>A quién llamar</a:t>
            </a:r>
          </a:p>
        </p:txBody>
      </p:sp>
      <p:sp>
        <p:nvSpPr>
          <p:cNvPr id="3" name="Content Placeholder 2"/>
          <p:cNvSpPr>
            <a:spLocks noGrp="1"/>
          </p:cNvSpPr>
          <p:nvPr>
            <p:ph idx="1"/>
          </p:nvPr>
        </p:nvSpPr>
        <p:spPr>
          <a:xfrm>
            <a:off x="501686" y="2133601"/>
            <a:ext cx="8309164" cy="2789890"/>
          </a:xfrm>
        </p:spPr>
        <p:txBody>
          <a:bodyPr>
            <a:normAutofit/>
          </a:bodyPr>
          <a:lstStyle/>
          <a:p>
            <a:pPr marL="347472" indent="-347472" algn="l" defTabSz="914400">
              <a:spcBef>
                <a:spcPts val="2000"/>
              </a:spcBef>
              <a:buClr>
                <a:schemeClr val="tx1">
                  <a:lumMod val="75000"/>
                </a:schemeClr>
              </a:buClr>
              <a:buFont typeface="Arial"/>
              <a:buChar char="•"/>
            </a:pPr>
            <a:r>
              <a:rPr lang="en-US" sz="2600" b="0" i="0">
                <a:solidFill>
                  <a:srgbClr val="000000"/>
                </a:solidFill>
                <a:latin typeface="Arial"/>
                <a:ea typeface="+mn-ea"/>
                <a:cs typeface="Arial"/>
              </a:rPr>
              <a:t>Si tiene alguna queja, llame a su plan de salud.</a:t>
            </a:r>
          </a:p>
          <a:p>
            <a:pPr marL="347472" indent="-347472" algn="l" defTabSz="914400">
              <a:spcBef>
                <a:spcPts val="2000"/>
              </a:spcBef>
              <a:buClr>
                <a:schemeClr val="tx1">
                  <a:lumMod val="75000"/>
                </a:schemeClr>
              </a:buClr>
              <a:buFont typeface="Arial"/>
              <a:buChar char="•"/>
            </a:pPr>
            <a:r>
              <a:rPr lang="en-US" sz="2600" b="0" i="0">
                <a:solidFill>
                  <a:srgbClr val="000000"/>
                </a:solidFill>
                <a:latin typeface="Arial"/>
                <a:ea typeface="+mn-ea"/>
                <a:cs typeface="Arial"/>
              </a:rPr>
              <a:t>Si necesita más ayuda, puede llamar a:</a:t>
            </a:r>
          </a:p>
        </p:txBody>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24</a:t>
            </a:fld>
            <a:endParaRPr lang="en-US" sz="1200" b="0" i="0">
              <a:solidFill>
                <a:srgbClr val="000000"/>
              </a:solidFill>
              <a:latin typeface="Calisto M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533612181"/>
              </p:ext>
            </p:extLst>
          </p:nvPr>
        </p:nvGraphicFramePr>
        <p:xfrm>
          <a:off x="668776" y="3693255"/>
          <a:ext cx="7928770" cy="2372402"/>
        </p:xfrm>
        <a:graphic>
          <a:graphicData uri="http://schemas.openxmlformats.org/drawingml/2006/table">
            <a:tbl>
              <a:tblPr firstRow="1" bandRow="1">
                <a:tableStyleId>{2D5ABB26-0587-4C30-8999-92F81FD0307C}</a:tableStyleId>
              </a:tblPr>
              <a:tblGrid>
                <a:gridCol w="5592346"/>
                <a:gridCol w="2336424"/>
              </a:tblGrid>
              <a:tr h="507541">
                <a:tc>
                  <a:txBody>
                    <a:bodyPr/>
                    <a:lstStyle/>
                    <a:p>
                      <a:pPr marL="0" algn="l" defTabSz="914400">
                        <a:buNone/>
                      </a:pPr>
                      <a:r>
                        <a:rPr lang="en-US" sz="2400" b="0" i="0" dirty="0" err="1">
                          <a:solidFill>
                            <a:schemeClr val="tx1"/>
                          </a:solidFill>
                          <a:latin typeface="Trebuchet MS"/>
                          <a:ea typeface="+mn-ea"/>
                          <a:cs typeface="Trebuchet MS"/>
                        </a:rPr>
                        <a:t>Programa</a:t>
                      </a:r>
                      <a:r>
                        <a:rPr lang="en-US" sz="2400" b="0" i="0" dirty="0">
                          <a:solidFill>
                            <a:schemeClr val="tx1"/>
                          </a:solidFill>
                          <a:latin typeface="Trebuchet MS"/>
                          <a:ea typeface="+mn-ea"/>
                          <a:cs typeface="Trebuchet MS"/>
                        </a:rPr>
                        <a:t> del </a:t>
                      </a:r>
                      <a:r>
                        <a:rPr lang="en-US" sz="2400" b="0" i="0" dirty="0" err="1">
                          <a:solidFill>
                            <a:schemeClr val="tx1"/>
                          </a:solidFill>
                          <a:latin typeface="Trebuchet MS"/>
                          <a:ea typeface="+mn-ea"/>
                          <a:cs typeface="Trebuchet MS"/>
                        </a:rPr>
                        <a:t>D</a:t>
                      </a:r>
                      <a:r>
                        <a:rPr lang="en-US" sz="2400" b="0" i="0" dirty="0" err="1" smtClean="0">
                          <a:solidFill>
                            <a:schemeClr val="tx1"/>
                          </a:solidFill>
                          <a:latin typeface="Trebuchet MS"/>
                          <a:ea typeface="+mn-ea"/>
                          <a:cs typeface="Trebuchet MS"/>
                        </a:rPr>
                        <a:t>efensor</a:t>
                      </a:r>
                      <a:r>
                        <a:rPr lang="en-US" sz="2400" b="0" i="0" dirty="0" smtClean="0">
                          <a:solidFill>
                            <a:schemeClr val="tx1"/>
                          </a:solidFill>
                          <a:latin typeface="Trebuchet MS"/>
                          <a:ea typeface="+mn-ea"/>
                          <a:cs typeface="Trebuchet MS"/>
                        </a:rPr>
                        <a:t> </a:t>
                      </a:r>
                      <a:r>
                        <a:rPr lang="en-US" sz="2400" b="0" i="0">
                          <a:solidFill>
                            <a:schemeClr val="tx1"/>
                          </a:solidFill>
                          <a:latin typeface="Trebuchet MS"/>
                          <a:ea typeface="+mn-ea"/>
                          <a:cs typeface="Trebuchet MS"/>
                        </a:rPr>
                        <a:t>de </a:t>
                      </a:r>
                      <a:r>
                        <a:rPr lang="en-US" sz="2400" b="0" i="0" smtClean="0">
                          <a:solidFill>
                            <a:schemeClr val="tx1"/>
                          </a:solidFill>
                          <a:latin typeface="Trebuchet MS"/>
                          <a:ea typeface="+mn-ea"/>
                          <a:cs typeface="Trebuchet MS"/>
                        </a:rPr>
                        <a:t/>
                      </a:r>
                      <a:br>
                        <a:rPr lang="en-US" sz="2400" b="0" i="0" smtClean="0">
                          <a:solidFill>
                            <a:schemeClr val="tx1"/>
                          </a:solidFill>
                          <a:latin typeface="Trebuchet MS"/>
                          <a:ea typeface="+mn-ea"/>
                          <a:cs typeface="Trebuchet MS"/>
                        </a:rPr>
                      </a:br>
                      <a:r>
                        <a:rPr lang="en-US" sz="2400" b="0" i="0" smtClean="0">
                          <a:solidFill>
                            <a:schemeClr val="tx1"/>
                          </a:solidFill>
                          <a:latin typeface="Trebuchet MS"/>
                          <a:ea typeface="+mn-ea"/>
                          <a:cs typeface="Trebuchet MS"/>
                        </a:rPr>
                        <a:t>Cal </a:t>
                      </a:r>
                      <a:r>
                        <a:rPr lang="en-US" sz="2400" b="0" i="0" dirty="0" err="1">
                          <a:solidFill>
                            <a:schemeClr val="tx1"/>
                          </a:solidFill>
                          <a:latin typeface="Trebuchet MS"/>
                          <a:ea typeface="+mn-ea"/>
                          <a:cs typeface="Trebuchet MS"/>
                        </a:rPr>
                        <a:t>MediConnect</a:t>
                      </a:r>
                      <a:endParaRPr lang="en-US" sz="2400" b="0" i="0" dirty="0">
                        <a:solidFill>
                          <a:schemeClr val="tx1"/>
                        </a:solidFill>
                        <a:latin typeface="Trebuchet MS"/>
                        <a:ea typeface="+mn-ea"/>
                        <a:cs typeface="Trebuchet MS"/>
                      </a:endParaRPr>
                    </a:p>
                  </a:txBody>
                  <a:tcPr>
                    <a:lnL w="28575" cap="flat" cmpd="sng" algn="ctr">
                      <a:solidFill>
                        <a:srgbClr val="7089CF">
                          <a:lumMod val="75000"/>
                        </a:srgbClr>
                      </a:solidFill>
                      <a:prstDash val="solid"/>
                      <a:round/>
                      <a:headEnd type="none" w="med" len="med"/>
                      <a:tailEnd type="none" w="med" len="med"/>
                    </a:lnL>
                    <a:lnT w="28575" cap="flat" cmpd="sng" algn="ctr">
                      <a:solidFill>
                        <a:srgbClr val="7089CF">
                          <a:lumMod val="75000"/>
                        </a:srgbClr>
                      </a:solidFill>
                      <a:prstDash val="solid"/>
                      <a:round/>
                      <a:headEnd type="none" w="med" len="med"/>
                      <a:tailEnd type="none" w="med" len="med"/>
                    </a:lnT>
                  </a:tcPr>
                </a:tc>
                <a:tc>
                  <a:txBody>
                    <a:bodyPr/>
                    <a:lstStyle/>
                    <a:p>
                      <a:pPr marL="0" marR="0" lvl="1" indent="0" algn="l" defTabSz="914400">
                        <a:lnSpc>
                          <a:spcPct val="100000"/>
                        </a:lnSpc>
                        <a:spcBef>
                          <a:spcPts val="0"/>
                        </a:spcBef>
                        <a:spcAft>
                          <a:spcPts val="0"/>
                        </a:spcAft>
                        <a:buNone/>
                      </a:pPr>
                      <a:r>
                        <a:rPr lang="en-US" sz="2400" b="0" i="0">
                          <a:solidFill>
                            <a:schemeClr val="tx1"/>
                          </a:solidFill>
                          <a:latin typeface="Trebuchet MS"/>
                          <a:ea typeface="+mn-ea"/>
                          <a:cs typeface="Trebuchet MS"/>
                        </a:rPr>
                        <a:t>(855) 501-3077</a:t>
                      </a:r>
                    </a:p>
                  </a:txBody>
                  <a:tcPr>
                    <a:lnR w="28575" cap="flat" cmpd="sng" algn="ctr">
                      <a:solidFill>
                        <a:srgbClr val="7089CF">
                          <a:lumMod val="75000"/>
                        </a:srgbClr>
                      </a:solidFill>
                      <a:prstDash val="solid"/>
                      <a:round/>
                      <a:headEnd type="none" w="med" len="med"/>
                      <a:tailEnd type="none" w="med" len="med"/>
                    </a:lnR>
                    <a:lnT w="28575" cap="flat" cmpd="sng" algn="ctr">
                      <a:solidFill>
                        <a:srgbClr val="7089CF">
                          <a:lumMod val="75000"/>
                        </a:srgbClr>
                      </a:solidFill>
                      <a:prstDash val="solid"/>
                      <a:round/>
                      <a:headEnd type="none" w="med" len="med"/>
                      <a:tailEnd type="none" w="med" len="med"/>
                    </a:lnT>
                  </a:tcPr>
                </a:tc>
              </a:tr>
              <a:tr h="537398">
                <a:tc>
                  <a:txBody>
                    <a:bodyPr/>
                    <a:lstStyle/>
                    <a:p>
                      <a:pPr marL="0" algn="l" defTabSz="914400">
                        <a:buNone/>
                      </a:pPr>
                      <a:r>
                        <a:rPr lang="en-US" sz="2400" b="0" i="0" dirty="0" err="1">
                          <a:solidFill>
                            <a:schemeClr val="tx1"/>
                          </a:solidFill>
                          <a:latin typeface="Trebuchet MS"/>
                          <a:ea typeface="+mn-ea"/>
                          <a:cs typeface="Trebuchet MS"/>
                        </a:rPr>
                        <a:t>Defensor</a:t>
                      </a:r>
                      <a:r>
                        <a:rPr lang="en-US" sz="2400" b="0" i="0" dirty="0">
                          <a:solidFill>
                            <a:schemeClr val="tx1"/>
                          </a:solidFill>
                          <a:latin typeface="Trebuchet MS"/>
                          <a:ea typeface="+mn-ea"/>
                          <a:cs typeface="Trebuchet MS"/>
                        </a:rPr>
                        <a:t> de </a:t>
                      </a:r>
                      <a:r>
                        <a:rPr lang="en-US" sz="2400" b="0" i="0" dirty="0" err="1">
                          <a:solidFill>
                            <a:schemeClr val="tx1"/>
                          </a:solidFill>
                          <a:latin typeface="Trebuchet MS"/>
                          <a:ea typeface="+mn-ea"/>
                          <a:cs typeface="Trebuchet MS"/>
                        </a:rPr>
                        <a:t>Atención</a:t>
                      </a:r>
                      <a:r>
                        <a:rPr lang="en-US" sz="2400" b="0" i="0" dirty="0">
                          <a:solidFill>
                            <a:schemeClr val="tx1"/>
                          </a:solidFill>
                          <a:latin typeface="Trebuchet MS"/>
                          <a:ea typeface="+mn-ea"/>
                          <a:cs typeface="Trebuchet MS"/>
                        </a:rPr>
                        <a:t> </a:t>
                      </a:r>
                      <a:r>
                        <a:rPr lang="en-US" sz="2400" b="0" i="0" err="1">
                          <a:solidFill>
                            <a:schemeClr val="tx1"/>
                          </a:solidFill>
                          <a:latin typeface="Trebuchet MS"/>
                          <a:ea typeface="+mn-ea"/>
                          <a:cs typeface="Trebuchet MS"/>
                        </a:rPr>
                        <a:t>A</a:t>
                      </a:r>
                      <a:r>
                        <a:rPr lang="en-US" sz="2400" b="0" i="0" err="1" smtClean="0">
                          <a:solidFill>
                            <a:schemeClr val="tx1"/>
                          </a:solidFill>
                          <a:latin typeface="Trebuchet MS"/>
                          <a:ea typeface="+mn-ea"/>
                          <a:cs typeface="Trebuchet MS"/>
                        </a:rPr>
                        <a:t>dministrada</a:t>
                      </a:r>
                      <a:r>
                        <a:rPr lang="en-US" sz="2400" b="0" i="0" smtClean="0">
                          <a:solidFill>
                            <a:schemeClr val="tx1"/>
                          </a:solidFill>
                          <a:latin typeface="Trebuchet MS"/>
                          <a:ea typeface="+mn-ea"/>
                          <a:cs typeface="Trebuchet MS"/>
                        </a:rPr>
                        <a:t> </a:t>
                      </a:r>
                      <a:br>
                        <a:rPr lang="en-US" sz="2400" b="0" i="0" smtClean="0">
                          <a:solidFill>
                            <a:schemeClr val="tx1"/>
                          </a:solidFill>
                          <a:latin typeface="Trebuchet MS"/>
                          <a:ea typeface="+mn-ea"/>
                          <a:cs typeface="Trebuchet MS"/>
                        </a:rPr>
                      </a:br>
                      <a:r>
                        <a:rPr lang="en-US" sz="2400" b="0" i="0" smtClean="0">
                          <a:solidFill>
                            <a:schemeClr val="tx1"/>
                          </a:solidFill>
                          <a:latin typeface="Trebuchet MS"/>
                          <a:ea typeface="+mn-ea"/>
                          <a:cs typeface="Trebuchet MS"/>
                        </a:rPr>
                        <a:t>de </a:t>
                      </a:r>
                      <a:r>
                        <a:rPr lang="en-US" sz="2400" b="0" i="0" dirty="0" err="1">
                          <a:solidFill>
                            <a:schemeClr val="tx1"/>
                          </a:solidFill>
                          <a:latin typeface="Trebuchet MS"/>
                          <a:ea typeface="+mn-ea"/>
                          <a:cs typeface="Trebuchet MS"/>
                        </a:rPr>
                        <a:t>Medi</a:t>
                      </a:r>
                      <a:r>
                        <a:rPr lang="en-US" sz="2400" b="0" i="0" dirty="0">
                          <a:solidFill>
                            <a:schemeClr val="tx1"/>
                          </a:solidFill>
                          <a:latin typeface="Trebuchet MS"/>
                          <a:ea typeface="+mn-ea"/>
                          <a:cs typeface="Trebuchet MS"/>
                        </a:rPr>
                        <a:t>-Cal</a:t>
                      </a:r>
                    </a:p>
                  </a:txBody>
                  <a:tcPr>
                    <a:lnL w="28575" cap="flat" cmpd="sng" algn="ctr">
                      <a:solidFill>
                        <a:srgbClr val="7089CF">
                          <a:lumMod val="75000"/>
                        </a:srgbClr>
                      </a:solidFill>
                      <a:prstDash val="solid"/>
                      <a:round/>
                      <a:headEnd type="none" w="med" len="med"/>
                      <a:tailEnd type="none" w="med" len="med"/>
                    </a:lnL>
                  </a:tcPr>
                </a:tc>
                <a:tc>
                  <a:txBody>
                    <a:bodyPr/>
                    <a:lstStyle/>
                    <a:p>
                      <a:pPr marL="0" algn="l" defTabSz="914400">
                        <a:buNone/>
                      </a:pPr>
                      <a:r>
                        <a:rPr lang="en-US" sz="2400" b="0" i="0">
                          <a:solidFill>
                            <a:schemeClr val="tx1"/>
                          </a:solidFill>
                          <a:latin typeface="Trebuchet MS"/>
                          <a:ea typeface="+mn-ea"/>
                          <a:cs typeface="Trebuchet MS"/>
                        </a:rPr>
                        <a:t>(888) 452-8609</a:t>
                      </a:r>
                    </a:p>
                  </a:txBody>
                  <a:tcPr>
                    <a:lnR w="28575" cap="flat" cmpd="sng" algn="ctr">
                      <a:solidFill>
                        <a:srgbClr val="7089CF">
                          <a:lumMod val="75000"/>
                        </a:srgbClr>
                      </a:solidFill>
                      <a:prstDash val="solid"/>
                      <a:round/>
                      <a:headEnd type="none" w="med" len="med"/>
                      <a:tailEnd type="none" w="med" len="med"/>
                    </a:lnR>
                  </a:tcPr>
                </a:tc>
              </a:tr>
              <a:tr h="726482">
                <a:tc>
                  <a:txBody>
                    <a:bodyPr/>
                    <a:lstStyle/>
                    <a:p>
                      <a:pPr marL="0" algn="l" defTabSz="914400">
                        <a:buNone/>
                      </a:pPr>
                      <a:r>
                        <a:rPr lang="en-US" sz="2400" b="0" i="0" dirty="0" err="1">
                          <a:solidFill>
                            <a:schemeClr val="tx1"/>
                          </a:solidFill>
                          <a:latin typeface="Trebuchet MS"/>
                          <a:ea typeface="+mn-ea"/>
                          <a:cs typeface="Trebuchet MS"/>
                        </a:rPr>
                        <a:t>Oficina</a:t>
                      </a:r>
                      <a:r>
                        <a:rPr lang="en-US" sz="2400" b="0" i="0" dirty="0">
                          <a:solidFill>
                            <a:schemeClr val="tx1"/>
                          </a:solidFill>
                          <a:latin typeface="Trebuchet MS"/>
                          <a:ea typeface="+mn-ea"/>
                          <a:cs typeface="Trebuchet MS"/>
                        </a:rPr>
                        <a:t> del </a:t>
                      </a:r>
                      <a:r>
                        <a:rPr lang="en-US" sz="2400" b="0" i="0" dirty="0" err="1">
                          <a:solidFill>
                            <a:schemeClr val="tx1"/>
                          </a:solidFill>
                          <a:latin typeface="Trebuchet MS"/>
                          <a:ea typeface="+mn-ea"/>
                          <a:cs typeface="Trebuchet MS"/>
                        </a:rPr>
                        <a:t>Asesor</a:t>
                      </a:r>
                      <a:r>
                        <a:rPr lang="en-US" sz="2400" b="0" i="0" dirty="0">
                          <a:solidFill>
                            <a:schemeClr val="tx1"/>
                          </a:solidFill>
                          <a:latin typeface="Trebuchet MS"/>
                          <a:ea typeface="+mn-ea"/>
                          <a:cs typeface="Trebuchet MS"/>
                        </a:rPr>
                        <a:t> de </a:t>
                      </a:r>
                      <a:r>
                        <a:rPr lang="en-US" sz="2400" b="0" i="0" dirty="0" err="1">
                          <a:solidFill>
                            <a:schemeClr val="tx1"/>
                          </a:solidFill>
                          <a:latin typeface="Trebuchet MS"/>
                          <a:ea typeface="+mn-ea"/>
                          <a:cs typeface="Trebuchet MS"/>
                        </a:rPr>
                        <a:t>P</a:t>
                      </a:r>
                      <a:r>
                        <a:rPr lang="en-US" sz="2400" b="0" i="0" dirty="0" err="1" smtClean="0">
                          <a:solidFill>
                            <a:schemeClr val="tx1"/>
                          </a:solidFill>
                          <a:latin typeface="Trebuchet MS"/>
                          <a:ea typeface="+mn-ea"/>
                          <a:cs typeface="Trebuchet MS"/>
                        </a:rPr>
                        <a:t>acientes</a:t>
                      </a:r>
                      <a:endParaRPr lang="en-US" sz="2400" b="0" i="0" dirty="0">
                        <a:solidFill>
                          <a:schemeClr val="tx1"/>
                        </a:solidFill>
                        <a:latin typeface="Trebuchet MS"/>
                        <a:ea typeface="+mn-ea"/>
                        <a:cs typeface="Trebuchet MS"/>
                      </a:endParaRPr>
                    </a:p>
                  </a:txBody>
                  <a:tcPr>
                    <a:lnL w="28575" cap="flat" cmpd="sng" algn="ctr">
                      <a:solidFill>
                        <a:srgbClr val="7089CF">
                          <a:lumMod val="75000"/>
                        </a:srgbClr>
                      </a:solidFill>
                      <a:prstDash val="solid"/>
                      <a:round/>
                      <a:headEnd type="none" w="med" len="med"/>
                      <a:tailEnd type="none" w="med" len="med"/>
                    </a:lnL>
                    <a:lnB w="28575" cap="flat" cmpd="sng" algn="ctr">
                      <a:solidFill>
                        <a:srgbClr val="7089CF">
                          <a:lumMod val="75000"/>
                        </a:srgbClr>
                      </a:solidFill>
                      <a:prstDash val="solid"/>
                      <a:round/>
                      <a:headEnd type="none" w="med" len="med"/>
                      <a:tailEnd type="none" w="med" len="med"/>
                    </a:lnB>
                  </a:tcPr>
                </a:tc>
                <a:tc>
                  <a:txBody>
                    <a:bodyPr/>
                    <a:lstStyle/>
                    <a:p>
                      <a:pPr marL="0" marR="0" lvl="1" indent="0" algn="l" defTabSz="914400">
                        <a:lnSpc>
                          <a:spcPct val="100000"/>
                        </a:lnSpc>
                        <a:spcBef>
                          <a:spcPts val="0"/>
                        </a:spcBef>
                        <a:spcAft>
                          <a:spcPts val="0"/>
                        </a:spcAft>
                        <a:buNone/>
                      </a:pPr>
                      <a:r>
                        <a:rPr lang="en-US" sz="2400" b="0" i="0">
                          <a:solidFill>
                            <a:schemeClr val="tx1"/>
                          </a:solidFill>
                          <a:latin typeface="Trebuchet MS"/>
                          <a:ea typeface="+mn-ea"/>
                          <a:cs typeface="Trebuchet MS"/>
                        </a:rPr>
                        <a:t>(866) 466-8900</a:t>
                      </a:r>
                    </a:p>
                  </a:txBody>
                  <a:tcPr>
                    <a:lnR w="28575" cap="flat" cmpd="sng" algn="ctr">
                      <a:solidFill>
                        <a:srgbClr val="7089CF">
                          <a:lumMod val="75000"/>
                        </a:srgbClr>
                      </a:solidFill>
                      <a:prstDash val="solid"/>
                      <a:round/>
                      <a:headEnd type="none" w="med" len="med"/>
                      <a:tailEnd type="none" w="med" len="med"/>
                    </a:lnR>
                    <a:lnB w="28575" cap="flat" cmpd="sng" algn="ctr">
                      <a:solidFill>
                        <a:srgbClr val="7089CF">
                          <a:lumMod val="7500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2991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400">
              <a:spcBef>
                <a:spcPts val="0"/>
              </a:spcBef>
              <a:buNone/>
            </a:pPr>
            <a:r>
              <a:rPr lang="en-US" sz="4800" b="0" i="0" dirty="0" err="1">
                <a:solidFill>
                  <a:srgbClr val="000000"/>
                </a:solidFill>
                <a:latin typeface="Trebuchet MS"/>
                <a:ea typeface="+mj-ea"/>
                <a:cs typeface="Trebuchet MS"/>
              </a:rPr>
              <a:t>Programa</a:t>
            </a:r>
            <a:r>
              <a:rPr lang="en-US" sz="4800" b="0" i="0" dirty="0">
                <a:solidFill>
                  <a:srgbClr val="000000"/>
                </a:solidFill>
                <a:latin typeface="Trebuchet MS"/>
                <a:ea typeface="+mj-ea"/>
                <a:cs typeface="Trebuchet MS"/>
              </a:rPr>
              <a:t> del </a:t>
            </a:r>
            <a:r>
              <a:rPr lang="en-US" dirty="0" err="1">
                <a:solidFill>
                  <a:srgbClr val="000000"/>
                </a:solidFill>
                <a:latin typeface="Trebuchet MS"/>
                <a:cs typeface="Trebuchet MS"/>
              </a:rPr>
              <a:t>D</a:t>
            </a:r>
            <a:r>
              <a:rPr lang="en-US" sz="4800" b="0" i="0" dirty="0" err="1" smtClean="0">
                <a:solidFill>
                  <a:srgbClr val="000000"/>
                </a:solidFill>
                <a:latin typeface="Trebuchet MS"/>
                <a:ea typeface="+mj-ea"/>
                <a:cs typeface="Trebuchet MS"/>
              </a:rPr>
              <a:t>efensor</a:t>
            </a:r>
            <a:r>
              <a:rPr lang="en-US" sz="4800" b="0" i="0" dirty="0" smtClean="0">
                <a:solidFill>
                  <a:srgbClr val="000000"/>
                </a:solidFill>
                <a:latin typeface="Trebuchet MS"/>
                <a:ea typeface="+mj-ea"/>
                <a:cs typeface="Trebuchet MS"/>
              </a:rPr>
              <a:t> </a:t>
            </a:r>
            <a:r>
              <a:rPr lang="en-US" sz="4800" b="0" i="0" dirty="0">
                <a:solidFill>
                  <a:srgbClr val="000000"/>
                </a:solidFill>
                <a:latin typeface="Trebuchet MS"/>
                <a:ea typeface="+mj-ea"/>
                <a:cs typeface="Trebuchet MS"/>
              </a:rPr>
              <a:t>de Cal </a:t>
            </a:r>
            <a:r>
              <a:rPr lang="en-US" sz="4800" b="0" i="0" dirty="0" err="1">
                <a:solidFill>
                  <a:srgbClr val="000000"/>
                </a:solidFill>
                <a:latin typeface="Trebuchet MS"/>
                <a:ea typeface="+mj-ea"/>
                <a:cs typeface="Trebuchet MS"/>
              </a:rPr>
              <a:t>MediConnect</a:t>
            </a:r>
            <a:endParaRPr lang="en-US" sz="4800" b="0" i="0" dirty="0">
              <a:solidFill>
                <a:srgbClr val="000000"/>
              </a:solidFill>
              <a:latin typeface="Trebuchet MS"/>
              <a:ea typeface="+mj-ea"/>
              <a:cs typeface="Trebuchet MS"/>
            </a:endParaRPr>
          </a:p>
        </p:txBody>
      </p:sp>
      <p:sp>
        <p:nvSpPr>
          <p:cNvPr id="3" name="Content Placeholder 2"/>
          <p:cNvSpPr>
            <a:spLocks noGrp="1"/>
          </p:cNvSpPr>
          <p:nvPr>
            <p:ph idx="1"/>
          </p:nvPr>
        </p:nvSpPr>
        <p:spPr>
          <a:xfrm>
            <a:off x="660400" y="1913466"/>
            <a:ext cx="7890933" cy="4442883"/>
          </a:xfrm>
        </p:spPr>
        <p:txBody>
          <a:bodyPr>
            <a:normAutofit/>
          </a:bodyPr>
          <a:lstStyle/>
          <a:p>
            <a:pPr marL="347472" indent="-347472" algn="l" defTabSz="914400">
              <a:lnSpc>
                <a:spcPct val="120000"/>
              </a:lnSpc>
              <a:spcBef>
                <a:spcPts val="2000"/>
              </a:spcBef>
              <a:buClr>
                <a:schemeClr val="tx1">
                  <a:lumMod val="75000"/>
                </a:schemeClr>
              </a:buClr>
              <a:buFont typeface="Arial"/>
              <a:buChar char="•"/>
            </a:pPr>
            <a:r>
              <a:rPr lang="en-US" sz="2600" b="0" i="0">
                <a:solidFill>
                  <a:srgbClr val="000000"/>
                </a:solidFill>
                <a:latin typeface="Trebuchet MS"/>
                <a:ea typeface="+mn-ea"/>
                <a:cs typeface="Trebuchet MS"/>
              </a:rPr>
              <a:t>Si está en un plan de salud de Cal MediConnect puede llamar al Defensor</a:t>
            </a:r>
          </a:p>
          <a:p>
            <a:pPr marL="347472" indent="-347472" algn="l" defTabSz="914400">
              <a:lnSpc>
                <a:spcPct val="120000"/>
              </a:lnSpc>
              <a:spcBef>
                <a:spcPts val="2000"/>
              </a:spcBef>
              <a:buClr>
                <a:schemeClr val="tx1">
                  <a:lumMod val="75000"/>
                </a:schemeClr>
              </a:buClr>
              <a:buFont typeface="Arial"/>
              <a:buChar char="•"/>
            </a:pPr>
            <a:r>
              <a:rPr lang="en-US" sz="2600" b="0" i="0">
                <a:solidFill>
                  <a:srgbClr val="000000"/>
                </a:solidFill>
                <a:latin typeface="Trebuchet MS"/>
                <a:ea typeface="+mn-ea"/>
                <a:cs typeface="Trebuchet MS"/>
              </a:rPr>
              <a:t>El Defensor puede ayudarle a presentar apelaciones y quejas</a:t>
            </a:r>
          </a:p>
          <a:p>
            <a:pPr marL="347472" indent="-347472" algn="l" defTabSz="914400">
              <a:lnSpc>
                <a:spcPct val="120000"/>
              </a:lnSpc>
              <a:spcBef>
                <a:spcPts val="2000"/>
              </a:spcBef>
              <a:buClr>
                <a:schemeClr val="tx1">
                  <a:lumMod val="75000"/>
                </a:schemeClr>
              </a:buClr>
              <a:buFont typeface="Arial"/>
              <a:buChar char="•"/>
            </a:pPr>
            <a:endParaRPr lang="en-US" sz="2600" dirty="0" smtClean="0">
              <a:solidFill>
                <a:srgbClr val="000000"/>
              </a:solidFill>
              <a:latin typeface="Trebuchet MS"/>
              <a:cs typeface="Trebuchet MS"/>
            </a:endParaRPr>
          </a:p>
          <a:p>
            <a:pPr marL="0" indent="0" algn="ctr" defTabSz="914400">
              <a:lnSpc>
                <a:spcPct val="120000"/>
              </a:lnSpc>
              <a:spcBef>
                <a:spcPts val="2000"/>
              </a:spcBef>
              <a:buNone/>
            </a:pPr>
            <a:r>
              <a:rPr lang="en-US" sz="2600" b="1" i="0">
                <a:solidFill>
                  <a:srgbClr val="000000"/>
                </a:solidFill>
                <a:latin typeface="Trebuchet MS"/>
                <a:ea typeface="+mn-ea"/>
                <a:cs typeface="Trebuchet MS"/>
              </a:rPr>
              <a:t>(855) 501-3077</a:t>
            </a:r>
          </a:p>
          <a:p>
            <a:pPr marL="347472" indent="-347472" algn="l" defTabSz="914400">
              <a:lnSpc>
                <a:spcPct val="140000"/>
              </a:lnSpc>
              <a:spcBef>
                <a:spcPts val="2000"/>
              </a:spcBef>
              <a:buClr>
                <a:schemeClr val="tx1">
                  <a:lumMod val="75000"/>
                </a:schemeClr>
              </a:buClr>
              <a:buFont typeface="Arial"/>
              <a:buChar char="•"/>
            </a:pPr>
            <a:endParaRPr lang="en-US" sz="2600" dirty="0" smtClean="0">
              <a:solidFill>
                <a:srgbClr val="000000"/>
              </a:solidFill>
              <a:latin typeface="Trebuchet MS"/>
              <a:cs typeface="Trebuchet MS"/>
            </a:endParaRPr>
          </a:p>
        </p:txBody>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25</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3173464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defTabSz="914400">
              <a:spcBef>
                <a:spcPts val="0"/>
              </a:spcBef>
              <a:buNone/>
            </a:pPr>
            <a:r>
              <a:rPr lang="en-US" sz="4800" b="0" i="0">
                <a:solidFill>
                  <a:srgbClr val="000000"/>
                </a:solidFill>
                <a:latin typeface="Trebuchet MS"/>
                <a:ea typeface="+mj-ea"/>
                <a:cs typeface="Trebuchet MS"/>
              </a:rPr>
              <a:t>Recursos adicionales</a:t>
            </a:r>
          </a:p>
        </p:txBody>
      </p:sp>
      <p:sp>
        <p:nvSpPr>
          <p:cNvPr id="3" name="Content Placeholder 2"/>
          <p:cNvSpPr>
            <a:spLocks noGrp="1"/>
          </p:cNvSpPr>
          <p:nvPr>
            <p:ph idx="1"/>
          </p:nvPr>
        </p:nvSpPr>
        <p:spPr/>
        <p:txBody>
          <a:bodyPr>
            <a:normAutofit/>
          </a:bodyPr>
          <a:lstStyle/>
          <a:p>
            <a:pPr marL="347472" indent="-347472">
              <a:buClr>
                <a:schemeClr val="tx1">
                  <a:lumMod val="75000"/>
                </a:schemeClr>
              </a:buClr>
              <a:buFont typeface="Arial"/>
              <a:buChar char="•"/>
            </a:pPr>
            <a:r>
              <a:rPr lang="en-US" sz="2800" b="0" i="0" dirty="0" err="1">
                <a:solidFill>
                  <a:srgbClr val="000000"/>
                </a:solidFill>
                <a:latin typeface="Trebuchet MS"/>
                <a:ea typeface="+mn-ea"/>
                <a:cs typeface="Trebuchet MS"/>
              </a:rPr>
              <a:t>Programa</a:t>
            </a:r>
            <a:r>
              <a:rPr lang="en-US" sz="2800" b="0" i="0" dirty="0">
                <a:solidFill>
                  <a:srgbClr val="000000"/>
                </a:solidFill>
                <a:latin typeface="Trebuchet MS"/>
                <a:ea typeface="+mn-ea"/>
                <a:cs typeface="Trebuchet MS"/>
              </a:rPr>
              <a:t> de </a:t>
            </a:r>
            <a:r>
              <a:rPr lang="en-US" sz="2800" b="0" i="0" dirty="0" err="1">
                <a:solidFill>
                  <a:srgbClr val="000000"/>
                </a:solidFill>
                <a:latin typeface="Trebuchet MS"/>
                <a:ea typeface="+mn-ea"/>
                <a:cs typeface="Trebuchet MS"/>
              </a:rPr>
              <a:t>Defensa</a:t>
            </a:r>
            <a:r>
              <a:rPr lang="en-US" sz="2800" b="0" i="0" dirty="0">
                <a:solidFill>
                  <a:srgbClr val="000000"/>
                </a:solidFill>
                <a:latin typeface="Trebuchet MS"/>
                <a:ea typeface="+mn-ea"/>
                <a:cs typeface="Trebuchet MS"/>
              </a:rPr>
              <a:t> y </a:t>
            </a:r>
            <a:r>
              <a:rPr lang="en-US" sz="2800" dirty="0" err="1">
                <a:solidFill>
                  <a:srgbClr val="000000"/>
                </a:solidFill>
                <a:latin typeface="Trebuchet MS"/>
                <a:cs typeface="Trebuchet MS"/>
              </a:rPr>
              <a:t>Asesoramiento</a:t>
            </a:r>
            <a:r>
              <a:rPr lang="en-US" sz="2800" dirty="0">
                <a:solidFill>
                  <a:srgbClr val="000000"/>
                </a:solidFill>
                <a:latin typeface="Trebuchet MS"/>
                <a:cs typeface="Trebuchet MS"/>
              </a:rPr>
              <a:t> </a:t>
            </a:r>
            <a:r>
              <a:rPr lang="en-US" sz="2800" b="0" i="0" dirty="0">
                <a:solidFill>
                  <a:srgbClr val="000000"/>
                </a:solidFill>
                <a:latin typeface="Trebuchet MS"/>
                <a:ea typeface="+mn-ea"/>
                <a:cs typeface="Trebuchet MS"/>
              </a:rPr>
              <a:t>de </a:t>
            </a:r>
            <a:r>
              <a:rPr lang="en-US" sz="2800" b="0" i="0" dirty="0" err="1">
                <a:solidFill>
                  <a:srgbClr val="000000"/>
                </a:solidFill>
                <a:latin typeface="Trebuchet MS"/>
                <a:ea typeface="+mn-ea"/>
                <a:cs typeface="Trebuchet MS"/>
              </a:rPr>
              <a:t>Seguro</a:t>
            </a:r>
            <a:r>
              <a:rPr lang="en-US" sz="2800" b="0" i="0" dirty="0">
                <a:solidFill>
                  <a:srgbClr val="000000"/>
                </a:solidFill>
                <a:latin typeface="Trebuchet MS"/>
                <a:ea typeface="+mn-ea"/>
                <a:cs typeface="Trebuchet MS"/>
              </a:rPr>
              <a:t> de </a:t>
            </a:r>
            <a:r>
              <a:rPr lang="en-US" sz="2800" b="0" i="0" dirty="0" err="1">
                <a:solidFill>
                  <a:srgbClr val="000000"/>
                </a:solidFill>
                <a:latin typeface="Trebuchet MS"/>
                <a:ea typeface="+mn-ea"/>
                <a:cs typeface="Trebuchet MS"/>
              </a:rPr>
              <a:t>Salud</a:t>
            </a:r>
            <a:r>
              <a:rPr lang="en-US" sz="2800" b="0" i="0" dirty="0">
                <a:solidFill>
                  <a:srgbClr val="000000"/>
                </a:solidFill>
                <a:latin typeface="Trebuchet MS"/>
                <a:ea typeface="+mn-ea"/>
                <a:cs typeface="Trebuchet MS"/>
              </a:rPr>
              <a:t> (Health Insurance Counseling and Advocacy Program, HICAP)</a:t>
            </a:r>
          </a:p>
          <a:p>
            <a:pPr lvl="1"/>
            <a:r>
              <a:rPr lang="en-US" sz="2600" b="0" i="0" dirty="0" err="1">
                <a:solidFill>
                  <a:srgbClr val="000000"/>
                </a:solidFill>
                <a:latin typeface="Trebuchet MS"/>
                <a:cs typeface="Trebuchet MS"/>
              </a:rPr>
              <a:t>Llame</a:t>
            </a:r>
            <a:r>
              <a:rPr lang="en-US" sz="2600" b="0" i="0" dirty="0">
                <a:solidFill>
                  <a:srgbClr val="000000"/>
                </a:solidFill>
                <a:latin typeface="Trebuchet MS"/>
                <a:cs typeface="Trebuchet MS"/>
              </a:rPr>
              <a:t> a HICAP para </a:t>
            </a:r>
            <a:r>
              <a:rPr lang="en-US" sz="2600" b="0" i="0" dirty="0" err="1">
                <a:solidFill>
                  <a:srgbClr val="000000"/>
                </a:solidFill>
                <a:latin typeface="Trebuchet MS"/>
                <a:cs typeface="Trebuchet MS"/>
              </a:rPr>
              <a:t>ayudarle</a:t>
            </a:r>
            <a:r>
              <a:rPr lang="en-US" sz="2600" b="0" i="0" dirty="0">
                <a:solidFill>
                  <a:srgbClr val="000000"/>
                </a:solidFill>
                <a:latin typeface="Trebuchet MS"/>
                <a:cs typeface="Trebuchet MS"/>
              </a:rPr>
              <a:t> a </a:t>
            </a:r>
            <a:r>
              <a:rPr lang="en-US" sz="2600" b="0" i="0" dirty="0" err="1">
                <a:solidFill>
                  <a:srgbClr val="000000"/>
                </a:solidFill>
                <a:latin typeface="Trebuchet MS"/>
                <a:cs typeface="Trebuchet MS"/>
              </a:rPr>
              <a:t>tomar</a:t>
            </a:r>
            <a:r>
              <a:rPr lang="en-US" sz="2600" b="0" i="0" dirty="0">
                <a:solidFill>
                  <a:srgbClr val="000000"/>
                </a:solidFill>
                <a:latin typeface="Trebuchet MS"/>
                <a:cs typeface="Trebuchet MS"/>
              </a:rPr>
              <a:t> la </a:t>
            </a:r>
            <a:r>
              <a:rPr lang="en-US" sz="2600" b="0" i="0" dirty="0" err="1">
                <a:solidFill>
                  <a:srgbClr val="000000"/>
                </a:solidFill>
                <a:latin typeface="Trebuchet MS"/>
                <a:cs typeface="Trebuchet MS"/>
              </a:rPr>
              <a:t>decisión</a:t>
            </a:r>
            <a:r>
              <a:rPr lang="en-US" sz="2600" b="0" i="0" dirty="0">
                <a:solidFill>
                  <a:srgbClr val="000000"/>
                </a:solidFill>
                <a:latin typeface="Trebuchet MS"/>
                <a:cs typeface="Trebuchet MS"/>
              </a:rPr>
              <a:t> </a:t>
            </a:r>
            <a:r>
              <a:rPr lang="en-US" sz="2600" b="0" i="0" dirty="0" err="1">
                <a:solidFill>
                  <a:srgbClr val="000000"/>
                </a:solidFill>
                <a:latin typeface="Trebuchet MS"/>
                <a:cs typeface="Trebuchet MS"/>
              </a:rPr>
              <a:t>correcta</a:t>
            </a:r>
            <a:r>
              <a:rPr lang="en-US" sz="2600" b="0" i="0" dirty="0">
                <a:solidFill>
                  <a:srgbClr val="000000"/>
                </a:solidFill>
                <a:latin typeface="Trebuchet MS"/>
                <a:cs typeface="Trebuchet MS"/>
              </a:rPr>
              <a:t> para </a:t>
            </a:r>
            <a:r>
              <a:rPr lang="en-US" sz="2600" b="0" i="0" dirty="0" err="1">
                <a:solidFill>
                  <a:srgbClr val="000000"/>
                </a:solidFill>
                <a:latin typeface="Trebuchet MS"/>
                <a:cs typeface="Trebuchet MS"/>
              </a:rPr>
              <a:t>usted</a:t>
            </a:r>
            <a:r>
              <a:rPr lang="en-US" sz="2600" b="0" i="0" dirty="0">
                <a:solidFill>
                  <a:srgbClr val="000000"/>
                </a:solidFill>
                <a:latin typeface="Trebuchet MS"/>
                <a:cs typeface="Trebuchet MS"/>
              </a:rPr>
              <a:t>		</a:t>
            </a:r>
          </a:p>
          <a:p>
            <a:pPr lvl="1"/>
            <a:r>
              <a:rPr lang="en-US" sz="2600" b="0" i="0" dirty="0">
                <a:solidFill>
                  <a:srgbClr val="000000"/>
                </a:solidFill>
                <a:latin typeface="Trebuchet MS"/>
                <a:cs typeface="Trebuchet MS"/>
              </a:rPr>
              <a:t>213-383-4519</a:t>
            </a:r>
          </a:p>
          <a:p>
            <a:pPr lvl="1"/>
            <a:r>
              <a:rPr lang="en-US" sz="2600" b="0" i="0" dirty="0" err="1">
                <a:solidFill>
                  <a:srgbClr val="000000"/>
                </a:solidFill>
                <a:latin typeface="Trebuchet MS"/>
                <a:cs typeface="Trebuchet MS"/>
              </a:rPr>
              <a:t>Línea</a:t>
            </a:r>
            <a:r>
              <a:rPr lang="en-US" sz="2600" b="0" i="0" dirty="0">
                <a:solidFill>
                  <a:srgbClr val="000000"/>
                </a:solidFill>
                <a:latin typeface="Trebuchet MS"/>
                <a:cs typeface="Trebuchet MS"/>
              </a:rPr>
              <a:t> </a:t>
            </a:r>
            <a:r>
              <a:rPr lang="en-US" sz="2600" b="0" i="0" dirty="0" err="1">
                <a:solidFill>
                  <a:srgbClr val="000000"/>
                </a:solidFill>
                <a:latin typeface="Trebuchet MS"/>
                <a:cs typeface="Trebuchet MS"/>
              </a:rPr>
              <a:t>directa</a:t>
            </a:r>
            <a:r>
              <a:rPr lang="en-US" sz="2600" b="0" i="0" dirty="0">
                <a:solidFill>
                  <a:srgbClr val="000000"/>
                </a:solidFill>
                <a:latin typeface="Trebuchet MS"/>
                <a:cs typeface="Trebuchet MS"/>
              </a:rPr>
              <a:t>: 1-800-434-0222</a:t>
            </a:r>
          </a:p>
          <a:p>
            <a:pPr marL="347472" indent="-347472" algn="l" defTabSz="914400">
              <a:spcBef>
                <a:spcPts val="2000"/>
              </a:spcBef>
              <a:buClr>
                <a:schemeClr val="tx1">
                  <a:lumMod val="75000"/>
                </a:schemeClr>
              </a:buClr>
              <a:buFont typeface="Arial"/>
              <a:buChar char="•"/>
            </a:pPr>
            <a:r>
              <a:rPr lang="en-US" sz="2800" b="0" i="0" dirty="0" err="1">
                <a:solidFill>
                  <a:srgbClr val="000000"/>
                </a:solidFill>
                <a:latin typeface="Trebuchet MS"/>
                <a:ea typeface="+mn-ea"/>
                <a:cs typeface="Trebuchet MS"/>
              </a:rPr>
              <a:t>Correo</a:t>
            </a:r>
            <a:r>
              <a:rPr lang="en-US" sz="2800" b="0" i="0" dirty="0">
                <a:solidFill>
                  <a:srgbClr val="000000"/>
                </a:solidFill>
                <a:latin typeface="Trebuchet MS"/>
                <a:ea typeface="+mn-ea"/>
                <a:cs typeface="Trebuchet MS"/>
              </a:rPr>
              <a:t> </a:t>
            </a:r>
            <a:r>
              <a:rPr lang="en-US" sz="2800" b="0" i="0" dirty="0" err="1" smtClean="0">
                <a:solidFill>
                  <a:srgbClr val="000000"/>
                </a:solidFill>
                <a:latin typeface="Trebuchet MS"/>
                <a:ea typeface="+mn-ea"/>
                <a:cs typeface="Trebuchet MS"/>
              </a:rPr>
              <a:t>electrónico</a:t>
            </a:r>
            <a:r>
              <a:rPr lang="en-US" sz="2800" b="0" i="0" dirty="0" smtClean="0">
                <a:solidFill>
                  <a:srgbClr val="000000"/>
                </a:solidFill>
                <a:latin typeface="Trebuchet MS"/>
                <a:ea typeface="+mn-ea"/>
                <a:cs typeface="Trebuchet MS"/>
              </a:rPr>
              <a:t> </a:t>
            </a:r>
            <a:r>
              <a:rPr lang="en-US" sz="2800" b="0" i="0" dirty="0" smtClean="0">
                <a:solidFill>
                  <a:srgbClr val="000000"/>
                </a:solidFill>
                <a:latin typeface="Trebuchet MS"/>
                <a:ea typeface="+mn-ea"/>
                <a:cs typeface="Trebuchet MS"/>
                <a:hlinkClick r:id="rId3"/>
              </a:rPr>
              <a:t>info@calduals.org</a:t>
            </a:r>
            <a:endParaRPr lang="en-US" sz="2800" b="0" i="0" dirty="0">
              <a:solidFill>
                <a:srgbClr val="000000"/>
              </a:solidFill>
              <a:latin typeface="Trebuchet MS"/>
              <a:ea typeface="+mn-ea"/>
              <a:cs typeface="Trebuchet MS"/>
              <a:hlinkClick r:id="rId3"/>
            </a:endParaRPr>
          </a:p>
        </p:txBody>
      </p:sp>
      <p:pic>
        <p:nvPicPr>
          <p:cNvPr id="4"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41813" y="4738512"/>
            <a:ext cx="1408113" cy="1371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26</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1187349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01" y="1772490"/>
            <a:ext cx="3566160" cy="832503"/>
          </a:xfrm>
          <a:solidFill>
            <a:srgbClr val="B5C1DF"/>
          </a:solidFill>
          <a:ln>
            <a:solidFill>
              <a:srgbClr val="3C5BB3"/>
            </a:solidFill>
          </a:ln>
        </p:spPr>
        <p:txBody>
          <a:bodyPr/>
          <a:lstStyle/>
          <a:p>
            <a:pPr marL="0" indent="0" algn="ctr" defTabSz="914400">
              <a:spcBef>
                <a:spcPts val="2000"/>
              </a:spcBef>
              <a:buNone/>
            </a:pPr>
            <a:r>
              <a:rPr lang="en-US" sz="3600" b="0" i="0">
                <a:solidFill>
                  <a:srgbClr val="000000"/>
                </a:solidFill>
                <a:latin typeface="Trebuchet MS"/>
                <a:ea typeface="+mn-ea"/>
                <a:cs typeface="Trebuchet MS"/>
              </a:rPr>
              <a:t>Medicare</a:t>
            </a:r>
          </a:p>
        </p:txBody>
      </p:sp>
      <p:sp>
        <p:nvSpPr>
          <p:cNvPr id="4" name="Content Placeholder 3"/>
          <p:cNvSpPr>
            <a:spLocks noGrp="1"/>
          </p:cNvSpPr>
          <p:nvPr>
            <p:ph sz="half" idx="2"/>
          </p:nvPr>
        </p:nvSpPr>
        <p:spPr>
          <a:xfrm>
            <a:off x="632301" y="3091636"/>
            <a:ext cx="3566160" cy="2983726"/>
          </a:xfrm>
        </p:spPr>
        <p:txBody>
          <a:bodyPr/>
          <a:lstStyle/>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Médicos</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Hospitales</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Medicamentos</a:t>
            </a:r>
            <a:r>
              <a:rPr lang="en-US" sz="2000" b="0" i="0" dirty="0">
                <a:solidFill>
                  <a:srgbClr val="000000"/>
                </a:solidFill>
                <a:latin typeface="Arial"/>
                <a:ea typeface="+mn-ea"/>
                <a:cs typeface="Arial"/>
              </a:rPr>
              <a:t> con </a:t>
            </a:r>
            <a:r>
              <a:rPr lang="en-US" sz="2000" b="0" i="0" dirty="0" err="1">
                <a:solidFill>
                  <a:srgbClr val="000000"/>
                </a:solidFill>
                <a:latin typeface="Arial"/>
                <a:ea typeface="+mn-ea"/>
                <a:cs typeface="Arial"/>
              </a:rPr>
              <a:t>receta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médica</a:t>
            </a:r>
            <a:endParaRPr lang="en-US" sz="2000" b="0" i="0" dirty="0">
              <a:solidFill>
                <a:srgbClr val="000000"/>
              </a:solidFill>
              <a:latin typeface="Arial"/>
              <a:ea typeface="+mn-ea"/>
              <a:cs typeface="Arial"/>
            </a:endParaRPr>
          </a:p>
        </p:txBody>
      </p:sp>
      <p:sp>
        <p:nvSpPr>
          <p:cNvPr id="5" name="Text Placeholder 4"/>
          <p:cNvSpPr>
            <a:spLocks noGrp="1"/>
          </p:cNvSpPr>
          <p:nvPr>
            <p:ph type="body" sz="quarter" idx="3"/>
          </p:nvPr>
        </p:nvSpPr>
        <p:spPr>
          <a:xfrm>
            <a:off x="4945539" y="1772490"/>
            <a:ext cx="3566160" cy="832503"/>
          </a:xfrm>
          <a:solidFill>
            <a:srgbClr val="B5C1DF"/>
          </a:solidFill>
          <a:ln>
            <a:solidFill>
              <a:srgbClr val="3C5BB3"/>
            </a:solidFill>
          </a:ln>
        </p:spPr>
        <p:txBody>
          <a:bodyPr/>
          <a:lstStyle/>
          <a:p>
            <a:pPr marL="0" indent="0" algn="ctr" defTabSz="914400">
              <a:spcBef>
                <a:spcPts val="2000"/>
              </a:spcBef>
              <a:buNone/>
            </a:pPr>
            <a:r>
              <a:rPr lang="en-US" sz="3600" b="0" i="0">
                <a:solidFill>
                  <a:srgbClr val="000000"/>
                </a:solidFill>
                <a:latin typeface="Trebuchet MS"/>
                <a:ea typeface="+mn-ea"/>
                <a:cs typeface="Trebuchet MS"/>
              </a:rPr>
              <a:t>Medi-Cal</a:t>
            </a:r>
          </a:p>
        </p:txBody>
      </p:sp>
      <p:sp>
        <p:nvSpPr>
          <p:cNvPr id="7" name="Slide Number Placeholder 6"/>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Arial"/>
                <a:ea typeface="+mn-ea"/>
                <a:cs typeface="Arial"/>
              </a:rPr>
              <a:t>3</a:t>
            </a:fld>
            <a:endParaRPr lang="en-US" sz="1200" b="0" i="0">
              <a:solidFill>
                <a:srgbClr val="000000"/>
              </a:solidFill>
              <a:latin typeface="Arial"/>
              <a:ea typeface="+mn-ea"/>
              <a:cs typeface="Arial"/>
            </a:endParaRPr>
          </a:p>
        </p:txBody>
      </p:sp>
      <p:sp>
        <p:nvSpPr>
          <p:cNvPr id="8" name="Title 1"/>
          <p:cNvSpPr>
            <a:spLocks noGrp="1"/>
          </p:cNvSpPr>
          <p:nvPr>
            <p:ph type="title"/>
          </p:nvPr>
        </p:nvSpPr>
        <p:spPr>
          <a:xfrm>
            <a:off x="900113" y="244158"/>
            <a:ext cx="7345362" cy="1339850"/>
          </a:xfrm>
        </p:spPr>
        <p:txBody>
          <a:bodyPr>
            <a:normAutofit/>
          </a:bodyPr>
          <a:lstStyle/>
          <a:p>
            <a:pPr algn="ctr" defTabSz="914400">
              <a:spcBef>
                <a:spcPts val="0"/>
              </a:spcBef>
              <a:buNone/>
            </a:pPr>
            <a:r>
              <a:rPr lang="en-US" sz="4800" b="0" i="0">
                <a:solidFill>
                  <a:srgbClr val="000000"/>
                </a:solidFill>
                <a:latin typeface="Trebuchet MS"/>
                <a:ea typeface="+mj-ea"/>
                <a:cs typeface="Trebuchet MS"/>
              </a:rPr>
              <a:t>Medicare y Medi-Cal hoy</a:t>
            </a:r>
          </a:p>
        </p:txBody>
      </p:sp>
      <p:sp>
        <p:nvSpPr>
          <p:cNvPr id="9" name="Content Placeholder 3"/>
          <p:cNvSpPr>
            <a:spLocks noGrp="1"/>
          </p:cNvSpPr>
          <p:nvPr>
            <p:ph sz="half" idx="2"/>
          </p:nvPr>
        </p:nvSpPr>
        <p:spPr>
          <a:xfrm>
            <a:off x="4953000" y="2882900"/>
            <a:ext cx="3566160" cy="3473450"/>
          </a:xfrm>
        </p:spPr>
        <p:txBody>
          <a:bodyPr>
            <a:normAutofit fontScale="85000" lnSpcReduction="20000"/>
          </a:bodyPr>
          <a:lstStyle/>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Apoyos</a:t>
            </a:r>
            <a:r>
              <a:rPr lang="en-US" sz="2000" b="0" i="0" dirty="0">
                <a:solidFill>
                  <a:srgbClr val="000000"/>
                </a:solidFill>
                <a:latin typeface="Arial"/>
                <a:ea typeface="+mn-ea"/>
                <a:cs typeface="Arial"/>
              </a:rPr>
              <a:t> y </a:t>
            </a:r>
            <a:r>
              <a:rPr lang="en-US" sz="2000" b="0" i="0" dirty="0" err="1">
                <a:solidFill>
                  <a:srgbClr val="000000"/>
                </a:solidFill>
                <a:latin typeface="Arial"/>
                <a:ea typeface="+mn-ea"/>
                <a:cs typeface="Arial"/>
              </a:rPr>
              <a:t>servicios</a:t>
            </a:r>
            <a:r>
              <a:rPr lang="en-US" sz="2000" b="0" i="0" dirty="0">
                <a:solidFill>
                  <a:srgbClr val="000000"/>
                </a:solidFill>
                <a:latin typeface="Arial"/>
                <a:ea typeface="+mn-ea"/>
                <a:cs typeface="Arial"/>
              </a:rPr>
              <a:t> </a:t>
            </a:r>
            <a:r>
              <a:rPr lang="en-US" dirty="0">
                <a:solidFill>
                  <a:srgbClr val="000000"/>
                </a:solidFill>
                <a:latin typeface="Arial"/>
                <a:cs typeface="Arial"/>
              </a:rPr>
              <a:t>a</a:t>
            </a:r>
            <a:r>
              <a:rPr lang="en-US" sz="2000" b="0" i="0" dirty="0" smtClean="0">
                <a:solidFill>
                  <a:srgbClr val="000000"/>
                </a:solidFill>
                <a:latin typeface="Arial"/>
                <a:ea typeface="+mn-ea"/>
                <a:cs typeface="Arial"/>
              </a:rPr>
              <a:t> </a:t>
            </a:r>
            <a:r>
              <a:rPr lang="en-US" sz="2000" b="0" i="0" dirty="0">
                <a:solidFill>
                  <a:srgbClr val="000000"/>
                </a:solidFill>
                <a:latin typeface="Arial"/>
                <a:ea typeface="+mn-ea"/>
                <a:cs typeface="Arial"/>
              </a:rPr>
              <a:t>largo </a:t>
            </a:r>
            <a:r>
              <a:rPr lang="en-US" sz="2000" b="0" i="0" dirty="0" err="1">
                <a:solidFill>
                  <a:srgbClr val="000000"/>
                </a:solidFill>
                <a:latin typeface="Arial"/>
                <a:ea typeface="+mn-ea"/>
                <a:cs typeface="Arial"/>
              </a:rPr>
              <a:t>plazo</a:t>
            </a:r>
            <a:endParaRPr lang="en-US" sz="2000" b="0" i="0" dirty="0">
              <a:solidFill>
                <a:srgbClr val="000000"/>
              </a:solidFill>
              <a:latin typeface="Arial"/>
              <a:ea typeface="+mn-ea"/>
              <a:cs typeface="Arial"/>
            </a:endParaRPr>
          </a:p>
          <a:p>
            <a:pPr marL="576072" lvl="1" indent="-228600" algn="l" defTabSz="914400">
              <a:spcBef>
                <a:spcPts val="600"/>
              </a:spcBef>
              <a:buFont typeface="Arial"/>
              <a:buChar char="•"/>
            </a:pPr>
            <a:r>
              <a:rPr lang="en-US" sz="1800" b="0" i="0" dirty="0">
                <a:solidFill>
                  <a:srgbClr val="000000"/>
                </a:solidFill>
                <a:latin typeface="Arial"/>
                <a:ea typeface="+mn-ea"/>
                <a:cs typeface="Arial"/>
              </a:rPr>
              <a:t>MSSP: </a:t>
            </a:r>
            <a:r>
              <a:rPr lang="en-US" sz="1800" b="0" i="0" dirty="0" smtClean="0">
                <a:solidFill>
                  <a:srgbClr val="000000"/>
                </a:solidFill>
                <a:latin typeface="Arial"/>
                <a:ea typeface="+mn-ea"/>
                <a:cs typeface="Arial"/>
              </a:rPr>
              <a:t> </a:t>
            </a:r>
            <a:r>
              <a:rPr lang="en-US" dirty="0" err="1">
                <a:solidFill>
                  <a:srgbClr val="000000"/>
                </a:solidFill>
                <a:latin typeface="Arial"/>
                <a:cs typeface="Arial"/>
              </a:rPr>
              <a:t>S</a:t>
            </a:r>
            <a:r>
              <a:rPr lang="en-US" sz="1800" b="0" i="0" dirty="0" err="1" smtClean="0">
                <a:solidFill>
                  <a:srgbClr val="000000"/>
                </a:solidFill>
                <a:latin typeface="Arial"/>
                <a:ea typeface="+mn-ea"/>
                <a:cs typeface="Arial"/>
              </a:rPr>
              <a:t>ervicios</a:t>
            </a:r>
            <a:r>
              <a:rPr lang="en-US" sz="1800" b="0" i="0" dirty="0" smtClean="0">
                <a:solidFill>
                  <a:srgbClr val="000000"/>
                </a:solidFill>
                <a:latin typeface="Arial"/>
                <a:ea typeface="+mn-ea"/>
                <a:cs typeface="Arial"/>
              </a:rPr>
              <a:t> </a:t>
            </a:r>
            <a:r>
              <a:rPr lang="en-US" sz="1800" b="0" i="0" dirty="0">
                <a:solidFill>
                  <a:srgbClr val="000000"/>
                </a:solidFill>
                <a:latin typeface="Arial"/>
                <a:ea typeface="+mn-ea"/>
                <a:cs typeface="Arial"/>
              </a:rPr>
              <a:t>de </a:t>
            </a:r>
            <a:r>
              <a:rPr lang="en-US" dirty="0" err="1">
                <a:solidFill>
                  <a:srgbClr val="000000"/>
                </a:solidFill>
                <a:latin typeface="Arial"/>
                <a:cs typeface="Arial"/>
              </a:rPr>
              <a:t>P</a:t>
            </a:r>
            <a:r>
              <a:rPr lang="en-US" sz="1800" b="0" i="0" dirty="0" err="1" smtClean="0">
                <a:solidFill>
                  <a:srgbClr val="000000"/>
                </a:solidFill>
                <a:latin typeface="Arial"/>
                <a:ea typeface="+mn-ea"/>
                <a:cs typeface="Arial"/>
              </a:rPr>
              <a:t>ropósitos</a:t>
            </a:r>
            <a:r>
              <a:rPr lang="en-US" sz="1800" b="0" i="0" dirty="0" smtClean="0">
                <a:solidFill>
                  <a:srgbClr val="000000"/>
                </a:solidFill>
                <a:latin typeface="Arial"/>
                <a:ea typeface="+mn-ea"/>
                <a:cs typeface="Arial"/>
              </a:rPr>
              <a:t> </a:t>
            </a:r>
            <a:r>
              <a:rPr lang="en-US" dirty="0" err="1">
                <a:solidFill>
                  <a:srgbClr val="000000"/>
                </a:solidFill>
                <a:latin typeface="Arial"/>
                <a:cs typeface="Arial"/>
              </a:rPr>
              <a:t>M</a:t>
            </a:r>
            <a:r>
              <a:rPr lang="en-US" sz="1800" b="0" i="0" dirty="0" err="1" smtClean="0">
                <a:solidFill>
                  <a:srgbClr val="000000"/>
                </a:solidFill>
                <a:latin typeface="Arial"/>
                <a:ea typeface="+mn-ea"/>
                <a:cs typeface="Arial"/>
              </a:rPr>
              <a:t>últiples</a:t>
            </a:r>
            <a:r>
              <a:rPr lang="en-US" sz="1800" b="0" i="0" dirty="0" smtClean="0">
                <a:solidFill>
                  <a:srgbClr val="000000"/>
                </a:solidFill>
                <a:latin typeface="Arial"/>
                <a:ea typeface="+mn-ea"/>
                <a:cs typeface="Arial"/>
              </a:rPr>
              <a:t> </a:t>
            </a:r>
            <a:r>
              <a:rPr lang="en-US" sz="1800" b="0" i="0" dirty="0">
                <a:solidFill>
                  <a:srgbClr val="000000"/>
                </a:solidFill>
                <a:latin typeface="Arial"/>
                <a:ea typeface="+mn-ea"/>
                <a:cs typeface="Arial"/>
              </a:rPr>
              <a:t>para </a:t>
            </a:r>
            <a:r>
              <a:rPr lang="en-US" dirty="0" err="1">
                <a:solidFill>
                  <a:srgbClr val="000000"/>
                </a:solidFill>
                <a:latin typeface="Arial"/>
                <a:cs typeface="Arial"/>
              </a:rPr>
              <a:t>A</a:t>
            </a:r>
            <a:r>
              <a:rPr lang="en-US" sz="1800" b="0" i="0" dirty="0" err="1" smtClean="0">
                <a:solidFill>
                  <a:srgbClr val="000000"/>
                </a:solidFill>
                <a:latin typeface="Arial"/>
                <a:ea typeface="+mn-ea"/>
                <a:cs typeface="Arial"/>
              </a:rPr>
              <a:t>dultos</a:t>
            </a:r>
            <a:r>
              <a:rPr lang="en-US" sz="1800" b="0" i="0" dirty="0" smtClean="0">
                <a:solidFill>
                  <a:srgbClr val="000000"/>
                </a:solidFill>
                <a:latin typeface="Arial"/>
                <a:ea typeface="+mn-ea"/>
                <a:cs typeface="Arial"/>
              </a:rPr>
              <a:t> </a:t>
            </a:r>
            <a:r>
              <a:rPr lang="en-US" dirty="0" err="1">
                <a:solidFill>
                  <a:srgbClr val="000000"/>
                </a:solidFill>
                <a:latin typeface="Arial"/>
                <a:cs typeface="Arial"/>
              </a:rPr>
              <a:t>M</a:t>
            </a:r>
            <a:r>
              <a:rPr lang="en-US" sz="1800" b="0" i="0" dirty="0" err="1" smtClean="0">
                <a:solidFill>
                  <a:srgbClr val="000000"/>
                </a:solidFill>
                <a:latin typeface="Arial"/>
                <a:ea typeface="+mn-ea"/>
                <a:cs typeface="Arial"/>
              </a:rPr>
              <a:t>ayores</a:t>
            </a:r>
            <a:endParaRPr lang="en-US" sz="1800" b="0" i="0" dirty="0">
              <a:solidFill>
                <a:srgbClr val="000000"/>
              </a:solidFill>
              <a:latin typeface="Arial"/>
              <a:ea typeface="+mn-ea"/>
              <a:cs typeface="Arial"/>
            </a:endParaRPr>
          </a:p>
          <a:p>
            <a:pPr marL="576072" lvl="1" indent="-228600" algn="l" defTabSz="914400">
              <a:spcBef>
                <a:spcPts val="600"/>
              </a:spcBef>
              <a:buFont typeface="Arial"/>
              <a:buChar char="•"/>
            </a:pPr>
            <a:r>
              <a:rPr lang="en-US" sz="1800" b="0" i="0" dirty="0">
                <a:solidFill>
                  <a:srgbClr val="000000"/>
                </a:solidFill>
                <a:latin typeface="Arial"/>
                <a:ea typeface="+mn-ea"/>
                <a:cs typeface="Arial"/>
              </a:rPr>
              <a:t>IHSS: </a:t>
            </a:r>
            <a:r>
              <a:rPr lang="en-US" sz="1800" b="0" i="0" dirty="0" err="1">
                <a:solidFill>
                  <a:srgbClr val="000000"/>
                </a:solidFill>
                <a:latin typeface="Arial"/>
                <a:ea typeface="+mn-ea"/>
                <a:cs typeface="Arial"/>
              </a:rPr>
              <a:t>Servicios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apoyo</a:t>
            </a:r>
            <a:r>
              <a:rPr lang="en-US" sz="1800" b="0" i="0" dirty="0">
                <a:solidFill>
                  <a:srgbClr val="000000"/>
                </a:solidFill>
                <a:latin typeface="Arial"/>
                <a:ea typeface="+mn-ea"/>
                <a:cs typeface="Arial"/>
              </a:rPr>
              <a:t> en el </a:t>
            </a:r>
            <a:r>
              <a:rPr lang="en-US" sz="1800" b="0" i="0" dirty="0" err="1">
                <a:solidFill>
                  <a:srgbClr val="000000"/>
                </a:solidFill>
                <a:latin typeface="Arial"/>
                <a:ea typeface="+mn-ea"/>
                <a:cs typeface="Arial"/>
              </a:rPr>
              <a:t>hogar</a:t>
            </a:r>
            <a:r>
              <a:rPr lang="en-US" sz="1800" b="0" i="0" dirty="0">
                <a:solidFill>
                  <a:srgbClr val="000000"/>
                </a:solidFill>
                <a:latin typeface="Arial"/>
                <a:ea typeface="+mn-ea"/>
                <a:cs typeface="Arial"/>
              </a:rPr>
              <a:t> </a:t>
            </a:r>
          </a:p>
          <a:p>
            <a:pPr marL="576072" lvl="1" indent="-228600" algn="l" defTabSz="914400">
              <a:spcBef>
                <a:spcPts val="600"/>
              </a:spcBef>
              <a:buFont typeface="Arial"/>
              <a:buChar char="•"/>
            </a:pPr>
            <a:r>
              <a:rPr lang="en-US" sz="1800" b="0" i="0" dirty="0">
                <a:solidFill>
                  <a:srgbClr val="000000"/>
                </a:solidFill>
                <a:latin typeface="Arial"/>
                <a:ea typeface="+mn-ea"/>
                <a:cs typeface="Arial"/>
              </a:rPr>
              <a:t>CBAS: </a:t>
            </a:r>
            <a:r>
              <a:rPr lang="en-US" sz="1800" b="0" i="0" dirty="0" err="1">
                <a:solidFill>
                  <a:srgbClr val="000000"/>
                </a:solidFill>
                <a:latin typeface="Arial"/>
                <a:ea typeface="+mn-ea"/>
                <a:cs typeface="Arial"/>
              </a:rPr>
              <a:t>Servicios</a:t>
            </a:r>
            <a:r>
              <a:rPr lang="en-US" sz="1800" b="0" i="0" dirty="0">
                <a:solidFill>
                  <a:srgbClr val="000000"/>
                </a:solidFill>
                <a:latin typeface="Arial"/>
                <a:ea typeface="+mn-ea"/>
                <a:cs typeface="Arial"/>
              </a:rPr>
              <a:t> para </a:t>
            </a:r>
            <a:r>
              <a:rPr lang="en-US" sz="1800" b="0" i="0" dirty="0" err="1">
                <a:solidFill>
                  <a:srgbClr val="000000"/>
                </a:solidFill>
                <a:latin typeface="Arial"/>
                <a:ea typeface="+mn-ea"/>
                <a:cs typeface="Arial"/>
              </a:rPr>
              <a:t>adultos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basados</a:t>
            </a:r>
            <a:r>
              <a:rPr lang="en-US" sz="1800" b="0" i="0" dirty="0">
                <a:solidFill>
                  <a:srgbClr val="000000"/>
                </a:solidFill>
                <a:latin typeface="Arial"/>
                <a:ea typeface="+mn-ea"/>
                <a:cs typeface="Arial"/>
              </a:rPr>
              <a:t> en la </a:t>
            </a:r>
            <a:r>
              <a:rPr lang="en-US" sz="1800" b="0" i="0" dirty="0" err="1">
                <a:solidFill>
                  <a:srgbClr val="000000"/>
                </a:solidFill>
                <a:latin typeface="Arial"/>
                <a:ea typeface="+mn-ea"/>
                <a:cs typeface="Arial"/>
              </a:rPr>
              <a:t>comunidad</a:t>
            </a:r>
            <a:r>
              <a:rPr lang="en-US" sz="1800" b="0" i="0" dirty="0">
                <a:solidFill>
                  <a:srgbClr val="000000"/>
                </a:solidFill>
                <a:latin typeface="Arial"/>
                <a:ea typeface="+mn-ea"/>
                <a:cs typeface="Arial"/>
              </a:rPr>
              <a:t> </a:t>
            </a:r>
          </a:p>
          <a:p>
            <a:pPr marL="576072" lvl="1" indent="-228600" algn="l" defTabSz="914400">
              <a:spcBef>
                <a:spcPts val="600"/>
              </a:spcBef>
              <a:buFont typeface="Arial"/>
              <a:buChar char="•"/>
            </a:pPr>
            <a:r>
              <a:rPr lang="en-US" sz="1800" b="0" i="0" dirty="0" err="1">
                <a:solidFill>
                  <a:srgbClr val="000000"/>
                </a:solidFill>
                <a:latin typeface="Arial"/>
                <a:ea typeface="+mn-ea"/>
                <a:cs typeface="Arial"/>
              </a:rPr>
              <a:t>Instalaciones</a:t>
            </a:r>
            <a:r>
              <a:rPr lang="en-US" sz="1800" b="0" i="0" dirty="0">
                <a:solidFill>
                  <a:srgbClr val="000000"/>
                </a:solidFill>
                <a:latin typeface="Arial"/>
                <a:ea typeface="+mn-ea"/>
                <a:cs typeface="Arial"/>
              </a:rPr>
              <a:t> de </a:t>
            </a:r>
            <a:r>
              <a:rPr lang="en-US" sz="1800" b="0" i="0" dirty="0" err="1">
                <a:solidFill>
                  <a:srgbClr val="000000"/>
                </a:solidFill>
                <a:latin typeface="Arial"/>
                <a:ea typeface="+mn-ea"/>
                <a:cs typeface="Arial"/>
              </a:rPr>
              <a:t>enfermería</a:t>
            </a:r>
            <a:endParaRPr lang="en-US" sz="18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Equipo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médico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duradero</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Costos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compartidos</a:t>
            </a:r>
            <a:r>
              <a:rPr lang="en-US" sz="2000" b="0" i="0" dirty="0">
                <a:solidFill>
                  <a:srgbClr val="000000"/>
                </a:solidFill>
                <a:latin typeface="Arial"/>
                <a:ea typeface="+mn-ea"/>
                <a:cs typeface="Arial"/>
              </a:rPr>
              <a:t> de Medicare</a:t>
            </a:r>
          </a:p>
        </p:txBody>
      </p:sp>
    </p:spTree>
    <p:extLst>
      <p:ext uri="{BB962C8B-B14F-4D97-AF65-F5344CB8AC3E}">
        <p14:creationId xmlns:p14="http://schemas.microsoft.com/office/powerpoint/2010/main" val="223506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2301" y="1772490"/>
            <a:ext cx="3566160" cy="832503"/>
          </a:xfrm>
          <a:solidFill>
            <a:srgbClr val="B5C1DF"/>
          </a:solidFill>
          <a:ln>
            <a:solidFill>
              <a:srgbClr val="3C5BB3"/>
            </a:solidFill>
          </a:ln>
        </p:spPr>
        <p:txBody>
          <a:bodyPr/>
          <a:lstStyle/>
          <a:p>
            <a:pPr marL="0" indent="0" algn="ctr" defTabSz="914400">
              <a:spcBef>
                <a:spcPts val="2000"/>
              </a:spcBef>
              <a:buNone/>
            </a:pPr>
            <a:r>
              <a:rPr lang="en-US" sz="3400" b="0" i="0">
                <a:solidFill>
                  <a:srgbClr val="000000"/>
                </a:solidFill>
                <a:latin typeface="Trebuchet MS"/>
                <a:ea typeface="+mn-ea"/>
                <a:cs typeface="Trebuchet MS"/>
              </a:rPr>
              <a:t>Cal MediConnect</a:t>
            </a:r>
          </a:p>
        </p:txBody>
      </p:sp>
      <p:sp>
        <p:nvSpPr>
          <p:cNvPr id="4" name="Content Placeholder 3"/>
          <p:cNvSpPr>
            <a:spLocks noGrp="1"/>
          </p:cNvSpPr>
          <p:nvPr>
            <p:ph sz="half" idx="2"/>
          </p:nvPr>
        </p:nvSpPr>
        <p:spPr>
          <a:xfrm>
            <a:off x="632301" y="5341261"/>
            <a:ext cx="3566160" cy="490786"/>
          </a:xfrm>
        </p:spPr>
        <p:txBody>
          <a:bodyPr>
            <a:normAutofit/>
          </a:bodyPr>
          <a:lstStyle/>
          <a:p>
            <a:pPr marL="0" indent="0" algn="ctr" defTabSz="914400">
              <a:spcBef>
                <a:spcPts val="2000"/>
              </a:spcBef>
              <a:buNone/>
            </a:pPr>
            <a:r>
              <a:rPr lang="en-US" sz="2000" b="1" i="0">
                <a:solidFill>
                  <a:srgbClr val="000000"/>
                </a:solidFill>
                <a:latin typeface="Arial"/>
                <a:ea typeface="+mn-ea"/>
                <a:cs typeface="Arial"/>
              </a:rPr>
              <a:t>Opcional</a:t>
            </a:r>
          </a:p>
        </p:txBody>
      </p:sp>
      <p:sp>
        <p:nvSpPr>
          <p:cNvPr id="5" name="Text Placeholder 4"/>
          <p:cNvSpPr>
            <a:spLocks noGrp="1"/>
          </p:cNvSpPr>
          <p:nvPr>
            <p:ph type="body" sz="quarter" idx="3"/>
          </p:nvPr>
        </p:nvSpPr>
        <p:spPr>
          <a:xfrm>
            <a:off x="4938077" y="1772490"/>
            <a:ext cx="3758313" cy="1208866"/>
          </a:xfrm>
          <a:solidFill>
            <a:srgbClr val="B5C1DF"/>
          </a:solidFill>
          <a:ln>
            <a:solidFill>
              <a:srgbClr val="3C5BB3"/>
            </a:solidFill>
          </a:ln>
        </p:spPr>
        <p:txBody>
          <a:bodyPr/>
          <a:lstStyle/>
          <a:p>
            <a:pPr marL="0" indent="0" algn="ctr" defTabSz="914400">
              <a:spcBef>
                <a:spcPts val="0"/>
              </a:spcBef>
              <a:buNone/>
            </a:pPr>
            <a:r>
              <a:rPr lang="en-US" sz="3400" b="0" i="0" dirty="0" err="1">
                <a:solidFill>
                  <a:srgbClr val="000000"/>
                </a:solidFill>
                <a:latin typeface="Trebuchet MS"/>
                <a:ea typeface="+mn-ea"/>
                <a:cs typeface="Trebuchet MS"/>
              </a:rPr>
              <a:t>Medi</a:t>
            </a:r>
            <a:r>
              <a:rPr lang="en-US" sz="3400" b="0" i="0" dirty="0">
                <a:solidFill>
                  <a:srgbClr val="000000"/>
                </a:solidFill>
                <a:latin typeface="Trebuchet MS"/>
                <a:ea typeface="+mn-ea"/>
                <a:cs typeface="Trebuchet MS"/>
              </a:rPr>
              <a:t>-Cal </a:t>
            </a:r>
          </a:p>
          <a:p>
            <a:pPr marL="0" indent="0" algn="ctr" defTabSz="914400">
              <a:spcBef>
                <a:spcPts val="0"/>
              </a:spcBef>
              <a:buNone/>
            </a:pPr>
            <a:r>
              <a:rPr lang="en-US" sz="1500" b="0" i="0" dirty="0" err="1">
                <a:solidFill>
                  <a:srgbClr val="000000"/>
                </a:solidFill>
                <a:latin typeface="Trebuchet MS"/>
                <a:ea typeface="+mn-ea"/>
                <a:cs typeface="Trebuchet MS"/>
              </a:rPr>
              <a:t>Administrado</a:t>
            </a:r>
            <a:r>
              <a:rPr lang="en-US" sz="1500" b="0" i="0" dirty="0">
                <a:solidFill>
                  <a:srgbClr val="000000"/>
                </a:solidFill>
                <a:latin typeface="Trebuchet MS"/>
                <a:ea typeface="+mn-ea"/>
                <a:cs typeface="Trebuchet MS"/>
              </a:rPr>
              <a:t> a largo </a:t>
            </a:r>
            <a:r>
              <a:rPr lang="en-US" sz="1500" b="0" i="0" dirty="0" err="1">
                <a:solidFill>
                  <a:srgbClr val="000000"/>
                </a:solidFill>
                <a:latin typeface="Trebuchet MS"/>
                <a:ea typeface="+mn-ea"/>
                <a:cs typeface="Trebuchet MS"/>
              </a:rPr>
              <a:t>plazo</a:t>
            </a:r>
            <a:r>
              <a:rPr lang="en-US" sz="1500" b="0" i="0" dirty="0">
                <a:solidFill>
                  <a:srgbClr val="000000"/>
                </a:solidFill>
                <a:latin typeface="Trebuchet MS"/>
                <a:ea typeface="+mn-ea"/>
                <a:cs typeface="Trebuchet MS"/>
              </a:rPr>
              <a:t> </a:t>
            </a:r>
          </a:p>
          <a:p>
            <a:pPr marL="0" indent="0" algn="ctr" defTabSz="914400">
              <a:spcBef>
                <a:spcPts val="0"/>
              </a:spcBef>
              <a:buNone/>
            </a:pPr>
            <a:r>
              <a:rPr lang="en-US" sz="1500" b="0" i="0" dirty="0" err="1">
                <a:solidFill>
                  <a:srgbClr val="000000"/>
                </a:solidFill>
                <a:latin typeface="Trebuchet MS"/>
                <a:ea typeface="+mn-ea"/>
                <a:cs typeface="Trebuchet MS"/>
              </a:rPr>
              <a:t>Apoyos</a:t>
            </a:r>
            <a:r>
              <a:rPr lang="en-US" sz="1500" b="0" i="0" dirty="0">
                <a:solidFill>
                  <a:srgbClr val="000000"/>
                </a:solidFill>
                <a:latin typeface="Trebuchet MS"/>
                <a:ea typeface="+mn-ea"/>
                <a:cs typeface="Trebuchet MS"/>
              </a:rPr>
              <a:t> y </a:t>
            </a:r>
            <a:r>
              <a:rPr lang="en-US" sz="1500" b="0" i="0" dirty="0" err="1">
                <a:solidFill>
                  <a:srgbClr val="000000"/>
                </a:solidFill>
                <a:latin typeface="Trebuchet MS"/>
                <a:ea typeface="+mn-ea"/>
                <a:cs typeface="Trebuchet MS"/>
              </a:rPr>
              <a:t>servicios</a:t>
            </a:r>
            <a:r>
              <a:rPr lang="en-US" sz="1500" b="0" i="0" dirty="0">
                <a:solidFill>
                  <a:srgbClr val="000000"/>
                </a:solidFill>
                <a:latin typeface="Trebuchet MS"/>
                <a:ea typeface="+mn-ea"/>
                <a:cs typeface="Trebuchet MS"/>
              </a:rPr>
              <a:t> </a:t>
            </a:r>
            <a:r>
              <a:rPr lang="en-US" sz="1500" b="0" i="0" dirty="0" smtClean="0">
                <a:solidFill>
                  <a:srgbClr val="000000"/>
                </a:solidFill>
                <a:latin typeface="Trebuchet MS"/>
                <a:ea typeface="+mn-ea"/>
                <a:cs typeface="Trebuchet MS"/>
              </a:rPr>
              <a:t>a largo </a:t>
            </a:r>
            <a:r>
              <a:rPr lang="en-US" sz="1500" b="0" i="0" dirty="0" err="1">
                <a:solidFill>
                  <a:srgbClr val="000000"/>
                </a:solidFill>
                <a:latin typeface="Trebuchet MS"/>
                <a:ea typeface="+mn-ea"/>
                <a:cs typeface="Trebuchet MS"/>
              </a:rPr>
              <a:t>plazo</a:t>
            </a:r>
            <a:r>
              <a:rPr lang="en-US" sz="1500" b="0" i="0" dirty="0">
                <a:solidFill>
                  <a:srgbClr val="000000"/>
                </a:solidFill>
                <a:latin typeface="Trebuchet MS"/>
                <a:ea typeface="+mn-ea"/>
                <a:cs typeface="Trebuchet MS"/>
              </a:rPr>
              <a:t> (MLTSS)</a:t>
            </a:r>
          </a:p>
        </p:txBody>
      </p:sp>
      <p:sp>
        <p:nvSpPr>
          <p:cNvPr id="7" name="Slide Number Placeholder 6"/>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4</a:t>
            </a:fld>
            <a:endParaRPr lang="en-US" sz="1200" b="0" i="0">
              <a:solidFill>
                <a:srgbClr val="000000"/>
              </a:solidFill>
              <a:latin typeface="Calisto MT"/>
              <a:ea typeface="+mn-ea"/>
              <a:cs typeface="+mn-cs"/>
            </a:endParaRPr>
          </a:p>
        </p:txBody>
      </p:sp>
      <p:sp>
        <p:nvSpPr>
          <p:cNvPr id="8" name="Title 1"/>
          <p:cNvSpPr>
            <a:spLocks noGrp="1"/>
          </p:cNvSpPr>
          <p:nvPr>
            <p:ph type="title"/>
          </p:nvPr>
        </p:nvSpPr>
        <p:spPr>
          <a:xfrm>
            <a:off x="423354" y="244158"/>
            <a:ext cx="8273037" cy="1339850"/>
          </a:xfrm>
        </p:spPr>
        <p:txBody>
          <a:bodyPr>
            <a:normAutofit fontScale="90000"/>
          </a:bodyPr>
          <a:lstStyle/>
          <a:p>
            <a:pPr algn="ctr" defTabSz="914400">
              <a:spcBef>
                <a:spcPts val="0"/>
              </a:spcBef>
              <a:buNone/>
            </a:pPr>
            <a:r>
              <a:rPr lang="en-US" sz="4800" b="0" i="0" dirty="0">
                <a:solidFill>
                  <a:srgbClr val="000000"/>
                </a:solidFill>
                <a:latin typeface="Trebuchet MS"/>
                <a:ea typeface="+mj-ea"/>
                <a:cs typeface="Trebuchet MS"/>
              </a:rPr>
              <a:t>La Ley de </a:t>
            </a:r>
            <a:r>
              <a:rPr lang="en-US" sz="4800" b="0" i="0" dirty="0" err="1" smtClean="0">
                <a:solidFill>
                  <a:srgbClr val="000000"/>
                </a:solidFill>
                <a:latin typeface="Trebuchet MS"/>
                <a:ea typeface="+mj-ea"/>
                <a:cs typeface="Trebuchet MS"/>
              </a:rPr>
              <a:t>Iniciativa</a:t>
            </a:r>
            <a:r>
              <a:rPr lang="en-US" sz="4800" b="0" i="0" dirty="0" smtClean="0">
                <a:solidFill>
                  <a:srgbClr val="000000"/>
                </a:solidFill>
                <a:latin typeface="Trebuchet MS"/>
                <a:ea typeface="+mj-ea"/>
                <a:cs typeface="Trebuchet MS"/>
              </a:rPr>
              <a:t> </a:t>
            </a:r>
            <a:r>
              <a:rPr lang="en-US" sz="4800" b="0" i="0" dirty="0">
                <a:solidFill>
                  <a:srgbClr val="000000"/>
                </a:solidFill>
                <a:latin typeface="Trebuchet MS"/>
                <a:ea typeface="+mj-ea"/>
                <a:cs typeface="Trebuchet MS"/>
              </a:rPr>
              <a:t>de </a:t>
            </a:r>
            <a:r>
              <a:rPr lang="en-US" dirty="0" err="1">
                <a:solidFill>
                  <a:srgbClr val="000000"/>
                </a:solidFill>
                <a:latin typeface="Trebuchet MS"/>
                <a:cs typeface="Trebuchet MS"/>
              </a:rPr>
              <a:t>A</a:t>
            </a:r>
            <a:r>
              <a:rPr lang="en-US" sz="4800" b="0" i="0" dirty="0" err="1" smtClean="0">
                <a:solidFill>
                  <a:srgbClr val="000000"/>
                </a:solidFill>
                <a:latin typeface="Trebuchet MS"/>
                <a:ea typeface="+mj-ea"/>
                <a:cs typeface="Trebuchet MS"/>
              </a:rPr>
              <a:t>tención</a:t>
            </a:r>
            <a:r>
              <a:rPr lang="en-US" sz="4800" b="0" i="0" dirty="0" smtClean="0">
                <a:solidFill>
                  <a:srgbClr val="000000"/>
                </a:solidFill>
                <a:latin typeface="Trebuchet MS"/>
                <a:ea typeface="+mj-ea"/>
                <a:cs typeface="Trebuchet MS"/>
              </a:rPr>
              <a:t> </a:t>
            </a:r>
            <a:r>
              <a:rPr lang="en-US" dirty="0" err="1">
                <a:solidFill>
                  <a:srgbClr val="000000"/>
                </a:solidFill>
                <a:latin typeface="Trebuchet MS"/>
                <a:cs typeface="Trebuchet MS"/>
              </a:rPr>
              <a:t>C</a:t>
            </a:r>
            <a:r>
              <a:rPr lang="en-US" sz="4800" b="0" i="0" dirty="0" err="1" smtClean="0">
                <a:solidFill>
                  <a:srgbClr val="000000"/>
                </a:solidFill>
                <a:latin typeface="Trebuchet MS"/>
                <a:ea typeface="+mj-ea"/>
                <a:cs typeface="Trebuchet MS"/>
              </a:rPr>
              <a:t>oordinada</a:t>
            </a:r>
            <a:r>
              <a:rPr lang="en-US" sz="4800" b="0" i="0" dirty="0">
                <a:solidFill>
                  <a:srgbClr val="000000"/>
                </a:solidFill>
                <a:latin typeface="Trebuchet MS"/>
                <a:ea typeface="+mj-ea"/>
                <a:cs typeface="Trebuchet MS"/>
              </a:rPr>
              <a:t>: Dos </a:t>
            </a:r>
            <a:r>
              <a:rPr lang="en-US" sz="4800" b="0" i="0" dirty="0" err="1">
                <a:solidFill>
                  <a:srgbClr val="000000"/>
                </a:solidFill>
                <a:latin typeface="Trebuchet MS"/>
                <a:ea typeface="+mj-ea"/>
                <a:cs typeface="Trebuchet MS"/>
              </a:rPr>
              <a:t>partes</a:t>
            </a:r>
            <a:endParaRPr lang="en-US" sz="4800" b="0" i="0" dirty="0">
              <a:solidFill>
                <a:srgbClr val="000000"/>
              </a:solidFill>
              <a:latin typeface="Trebuchet MS"/>
              <a:ea typeface="+mj-ea"/>
              <a:cs typeface="Trebuchet MS"/>
            </a:endParaRPr>
          </a:p>
        </p:txBody>
      </p:sp>
      <p:sp>
        <p:nvSpPr>
          <p:cNvPr id="9" name="Content Placeholder 3"/>
          <p:cNvSpPr>
            <a:spLocks noGrp="1"/>
          </p:cNvSpPr>
          <p:nvPr>
            <p:ph sz="half" idx="2"/>
          </p:nvPr>
        </p:nvSpPr>
        <p:spPr>
          <a:xfrm>
            <a:off x="4953000" y="6005319"/>
            <a:ext cx="3566160" cy="528806"/>
          </a:xfrm>
        </p:spPr>
        <p:txBody>
          <a:bodyPr>
            <a:normAutofit/>
          </a:bodyPr>
          <a:lstStyle/>
          <a:p>
            <a:pPr marL="0" indent="0" algn="ctr" defTabSz="914400">
              <a:spcBef>
                <a:spcPts val="1400"/>
              </a:spcBef>
              <a:buNone/>
            </a:pPr>
            <a:r>
              <a:rPr lang="en-US" sz="1800" b="1" i="0">
                <a:solidFill>
                  <a:srgbClr val="000000"/>
                </a:solidFill>
                <a:latin typeface="Arial"/>
                <a:ea typeface="+mn-ea"/>
                <a:cs typeface="Arial"/>
              </a:rPr>
              <a:t>Obligatorio</a:t>
            </a:r>
          </a:p>
        </p:txBody>
      </p:sp>
      <p:sp>
        <p:nvSpPr>
          <p:cNvPr id="10" name="Content Placeholder 7"/>
          <p:cNvSpPr txBox="1">
            <a:spLocks/>
          </p:cNvSpPr>
          <p:nvPr/>
        </p:nvSpPr>
        <p:spPr>
          <a:xfrm>
            <a:off x="632301" y="2761970"/>
            <a:ext cx="3558699" cy="971830"/>
          </a:xfrm>
          <a:prstGeom prst="rect">
            <a:avLst/>
          </a:prstGeom>
          <a:solidFill>
            <a:schemeClr val="accent4">
              <a:lumMod val="40000"/>
              <a:lumOff val="60000"/>
            </a:schemeClr>
          </a:solidFill>
          <a:ln w="28575" cmpd="sng">
            <a:noFill/>
          </a:ln>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sz="1650" b="0" i="0" dirty="0" err="1">
                <a:solidFill>
                  <a:srgbClr val="000000"/>
                </a:solidFill>
                <a:latin typeface="Arial"/>
                <a:ea typeface="+mn-ea"/>
                <a:cs typeface="Arial"/>
              </a:rPr>
              <a:t>Quién</a:t>
            </a:r>
            <a:r>
              <a:rPr lang="en-US" sz="1650" b="0" i="0" dirty="0">
                <a:solidFill>
                  <a:srgbClr val="000000"/>
                </a:solidFill>
                <a:latin typeface="Arial"/>
                <a:ea typeface="+mn-ea"/>
                <a:cs typeface="Arial"/>
              </a:rPr>
              <a:t>: la </a:t>
            </a:r>
            <a:r>
              <a:rPr lang="en-US" sz="1650" b="0" i="0" dirty="0" err="1">
                <a:solidFill>
                  <a:srgbClr val="000000"/>
                </a:solidFill>
                <a:latin typeface="Arial"/>
                <a:ea typeface="+mn-ea"/>
                <a:cs typeface="Arial"/>
              </a:rPr>
              <a:t>mayoría</a:t>
            </a:r>
            <a:r>
              <a:rPr lang="en-US" sz="1650" b="0" i="0" dirty="0">
                <a:solidFill>
                  <a:srgbClr val="000000"/>
                </a:solidFill>
                <a:latin typeface="Arial"/>
                <a:ea typeface="+mn-ea"/>
                <a:cs typeface="Arial"/>
              </a:rPr>
              <a:t> de personas </a:t>
            </a:r>
            <a:r>
              <a:rPr lang="en-US" sz="1650" b="0" i="0" dirty="0" err="1">
                <a:solidFill>
                  <a:srgbClr val="000000"/>
                </a:solidFill>
                <a:latin typeface="Arial"/>
                <a:ea typeface="+mn-ea"/>
                <a:cs typeface="Arial"/>
              </a:rPr>
              <a:t>que</a:t>
            </a:r>
            <a:r>
              <a:rPr lang="en-US" sz="1650" b="0" i="0" dirty="0">
                <a:solidFill>
                  <a:srgbClr val="000000"/>
                </a:solidFill>
                <a:latin typeface="Arial"/>
                <a:ea typeface="+mn-ea"/>
                <a:cs typeface="Arial"/>
              </a:rPr>
              <a:t> </a:t>
            </a:r>
            <a:r>
              <a:rPr lang="en-US" sz="1650" b="0" i="0" dirty="0" err="1">
                <a:solidFill>
                  <a:srgbClr val="000000"/>
                </a:solidFill>
                <a:latin typeface="Arial"/>
                <a:ea typeface="+mn-ea"/>
                <a:cs typeface="Arial"/>
              </a:rPr>
              <a:t>tienen</a:t>
            </a:r>
            <a:r>
              <a:rPr lang="en-US" sz="1650" b="0" i="0" dirty="0">
                <a:solidFill>
                  <a:srgbClr val="000000"/>
                </a:solidFill>
                <a:latin typeface="Arial"/>
                <a:ea typeface="+mn-ea"/>
                <a:cs typeface="Arial"/>
              </a:rPr>
              <a:t> Medicare (parte A y parte B) y </a:t>
            </a:r>
            <a:r>
              <a:rPr lang="en-US" sz="1650" b="0" i="0" dirty="0" err="1">
                <a:solidFill>
                  <a:srgbClr val="000000"/>
                </a:solidFill>
                <a:latin typeface="Arial"/>
                <a:ea typeface="+mn-ea"/>
                <a:cs typeface="Arial"/>
              </a:rPr>
              <a:t>beneficios</a:t>
            </a:r>
            <a:r>
              <a:rPr lang="en-US" sz="1650" b="0" i="0" dirty="0">
                <a:solidFill>
                  <a:srgbClr val="000000"/>
                </a:solidFill>
                <a:latin typeface="Arial"/>
                <a:ea typeface="+mn-ea"/>
                <a:cs typeface="Arial"/>
              </a:rPr>
              <a:t> </a:t>
            </a:r>
            <a:r>
              <a:rPr lang="en-US" sz="1650" b="0" i="0" dirty="0" err="1">
                <a:solidFill>
                  <a:srgbClr val="000000"/>
                </a:solidFill>
                <a:latin typeface="Arial"/>
                <a:ea typeface="+mn-ea"/>
                <a:cs typeface="Arial"/>
              </a:rPr>
              <a:t>completos</a:t>
            </a:r>
            <a:r>
              <a:rPr lang="en-US" sz="1650" b="0" i="0" dirty="0">
                <a:solidFill>
                  <a:srgbClr val="000000"/>
                </a:solidFill>
                <a:latin typeface="Arial"/>
                <a:ea typeface="+mn-ea"/>
                <a:cs typeface="Arial"/>
              </a:rPr>
              <a:t> de </a:t>
            </a:r>
            <a:r>
              <a:rPr lang="en-US" sz="1650" b="0" i="0" dirty="0" err="1">
                <a:solidFill>
                  <a:srgbClr val="000000"/>
                </a:solidFill>
                <a:latin typeface="Arial"/>
                <a:ea typeface="+mn-ea"/>
                <a:cs typeface="Arial"/>
              </a:rPr>
              <a:t>Medi</a:t>
            </a:r>
            <a:r>
              <a:rPr lang="en-US" sz="1650" b="0" i="0" dirty="0">
                <a:solidFill>
                  <a:srgbClr val="000000"/>
                </a:solidFill>
                <a:latin typeface="Arial"/>
                <a:ea typeface="+mn-ea"/>
                <a:cs typeface="Arial"/>
              </a:rPr>
              <a:t>-Cal</a:t>
            </a:r>
          </a:p>
        </p:txBody>
      </p:sp>
      <p:sp>
        <p:nvSpPr>
          <p:cNvPr id="11" name="Content Placeholder 7"/>
          <p:cNvSpPr txBox="1">
            <a:spLocks/>
          </p:cNvSpPr>
          <p:nvPr/>
        </p:nvSpPr>
        <p:spPr>
          <a:xfrm>
            <a:off x="4945539" y="3085081"/>
            <a:ext cx="3750851" cy="1477168"/>
          </a:xfrm>
          <a:prstGeom prst="rect">
            <a:avLst/>
          </a:prstGeom>
          <a:solidFill>
            <a:schemeClr val="accent4">
              <a:lumMod val="40000"/>
              <a:lumOff val="60000"/>
            </a:schemeClr>
          </a:solidFill>
          <a:ln w="28575" cmpd="sng">
            <a:noFill/>
          </a:ln>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buNone/>
            </a:pPr>
            <a:r>
              <a:rPr lang="en-US" sz="1800" b="0" i="0" dirty="0" err="1">
                <a:solidFill>
                  <a:srgbClr val="000000"/>
                </a:solidFill>
                <a:latin typeface="Arial"/>
                <a:ea typeface="+mn-ea"/>
                <a:cs typeface="Arial"/>
              </a:rPr>
              <a:t>Quién</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Beneficiarios</a:t>
            </a:r>
            <a:r>
              <a:rPr lang="en-US" sz="1800" b="0" i="0" dirty="0">
                <a:solidFill>
                  <a:srgbClr val="000000"/>
                </a:solidFill>
                <a:latin typeface="Arial"/>
                <a:ea typeface="+mn-ea"/>
                <a:cs typeface="Arial"/>
              </a:rPr>
              <a:t> solo de </a:t>
            </a:r>
            <a:r>
              <a:rPr lang="en-US" sz="1800" b="0" i="0" dirty="0" err="1">
                <a:solidFill>
                  <a:srgbClr val="000000"/>
                </a:solidFill>
                <a:latin typeface="Arial"/>
                <a:ea typeface="+mn-ea"/>
                <a:cs typeface="Arial"/>
              </a:rPr>
              <a:t>Medi</a:t>
            </a:r>
            <a:r>
              <a:rPr lang="en-US" sz="1800" b="0" i="0" dirty="0">
                <a:solidFill>
                  <a:srgbClr val="000000"/>
                </a:solidFill>
                <a:latin typeface="Arial"/>
                <a:ea typeface="+mn-ea"/>
                <a:cs typeface="Arial"/>
              </a:rPr>
              <a:t>-Cal y personas </a:t>
            </a:r>
            <a:r>
              <a:rPr lang="en-US" sz="1800" b="0" i="0" dirty="0" err="1">
                <a:solidFill>
                  <a:srgbClr val="000000"/>
                </a:solidFill>
                <a:latin typeface="Arial"/>
                <a:ea typeface="+mn-ea"/>
                <a:cs typeface="Arial"/>
              </a:rPr>
              <a:t>que</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tienen</a:t>
            </a:r>
            <a:r>
              <a:rPr lang="en-US" sz="1800" b="0" i="0" dirty="0">
                <a:solidFill>
                  <a:srgbClr val="000000"/>
                </a:solidFill>
                <a:latin typeface="Arial"/>
                <a:ea typeface="+mn-ea"/>
                <a:cs typeface="Arial"/>
              </a:rPr>
              <a:t> Medicare y </a:t>
            </a:r>
            <a:r>
              <a:rPr lang="en-US" sz="1800" b="0" i="0" dirty="0" err="1">
                <a:solidFill>
                  <a:srgbClr val="000000"/>
                </a:solidFill>
                <a:latin typeface="Arial"/>
                <a:ea typeface="+mn-ea"/>
                <a:cs typeface="Arial"/>
              </a:rPr>
              <a:t>Medi</a:t>
            </a:r>
            <a:r>
              <a:rPr lang="en-US" sz="1800" b="0" i="0" dirty="0">
                <a:solidFill>
                  <a:srgbClr val="000000"/>
                </a:solidFill>
                <a:latin typeface="Arial"/>
                <a:ea typeface="+mn-ea"/>
                <a:cs typeface="Arial"/>
              </a:rPr>
              <a:t>-Cal </a:t>
            </a:r>
            <a:r>
              <a:rPr lang="en-US" sz="1800" b="0" i="0" dirty="0" err="1">
                <a:solidFill>
                  <a:srgbClr val="000000"/>
                </a:solidFill>
                <a:latin typeface="Arial"/>
                <a:ea typeface="+mn-ea"/>
                <a:cs typeface="Arial"/>
              </a:rPr>
              <a:t>quienes</a:t>
            </a:r>
            <a:r>
              <a:rPr lang="en-US" sz="1800" b="0" i="0" dirty="0">
                <a:solidFill>
                  <a:srgbClr val="000000"/>
                </a:solidFill>
                <a:latin typeface="Arial"/>
                <a:ea typeface="+mn-ea"/>
                <a:cs typeface="Arial"/>
              </a:rPr>
              <a:t> </a:t>
            </a:r>
            <a:r>
              <a:rPr lang="en-US" sz="1800" b="0" i="0" dirty="0" err="1">
                <a:solidFill>
                  <a:srgbClr val="000000"/>
                </a:solidFill>
                <a:latin typeface="Arial"/>
                <a:ea typeface="+mn-ea"/>
                <a:cs typeface="Arial"/>
              </a:rPr>
              <a:t>eligen</a:t>
            </a:r>
            <a:r>
              <a:rPr lang="en-US" sz="1800" b="0" i="0" dirty="0">
                <a:solidFill>
                  <a:srgbClr val="000000"/>
                </a:solidFill>
                <a:latin typeface="Arial"/>
                <a:ea typeface="+mn-ea"/>
                <a:cs typeface="Arial"/>
              </a:rPr>
              <a:t> no </a:t>
            </a:r>
            <a:r>
              <a:rPr lang="en-US" sz="1800" b="0" i="0" dirty="0" err="1">
                <a:solidFill>
                  <a:srgbClr val="000000"/>
                </a:solidFill>
                <a:latin typeface="Arial"/>
                <a:ea typeface="+mn-ea"/>
                <a:cs typeface="Arial"/>
              </a:rPr>
              <a:t>unirse</a:t>
            </a:r>
            <a:r>
              <a:rPr lang="en-US" sz="1800" b="0" i="0" dirty="0">
                <a:solidFill>
                  <a:srgbClr val="000000"/>
                </a:solidFill>
                <a:latin typeface="Arial"/>
                <a:ea typeface="+mn-ea"/>
                <a:cs typeface="Arial"/>
              </a:rPr>
              <a:t> a Cal </a:t>
            </a:r>
            <a:r>
              <a:rPr lang="en-US" sz="1800" b="0" i="0" dirty="0" err="1">
                <a:solidFill>
                  <a:srgbClr val="000000"/>
                </a:solidFill>
                <a:latin typeface="Arial"/>
                <a:ea typeface="+mn-ea"/>
                <a:cs typeface="Arial"/>
              </a:rPr>
              <a:t>MediConnect</a:t>
            </a:r>
            <a:endParaRPr lang="en-US" sz="1800" b="0" i="0" dirty="0">
              <a:solidFill>
                <a:srgbClr val="000000"/>
              </a:solidFill>
              <a:latin typeface="Arial"/>
              <a:ea typeface="+mn-ea"/>
              <a:cs typeface="Arial"/>
            </a:endParaRPr>
          </a:p>
        </p:txBody>
      </p:sp>
      <p:pic>
        <p:nvPicPr>
          <p:cNvPr id="15" name="Picture 14" descr="medi-cal-c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25472" y="4010778"/>
            <a:ext cx="2146176" cy="1207224"/>
          </a:xfrm>
          <a:prstGeom prst="rect">
            <a:avLst/>
          </a:prstGeom>
          <a:ln>
            <a:solidFill>
              <a:schemeClr val="bg2"/>
            </a:solidFill>
          </a:ln>
        </p:spPr>
      </p:pic>
      <p:pic>
        <p:nvPicPr>
          <p:cNvPr id="16" name="Picture 15" descr="medi-cal-car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1027" y="4669119"/>
            <a:ext cx="2375467" cy="1336200"/>
          </a:xfrm>
          <a:prstGeom prst="rect">
            <a:avLst/>
          </a:prstGeom>
          <a:ln>
            <a:solidFill>
              <a:schemeClr val="bg2"/>
            </a:solidFill>
          </a:ln>
        </p:spPr>
      </p:pic>
      <p:pic>
        <p:nvPicPr>
          <p:cNvPr id="13" name="Picture 12" descr="url.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23354" y="3948002"/>
            <a:ext cx="1752958" cy="1270000"/>
          </a:xfrm>
          <a:prstGeom prst="rect">
            <a:avLst/>
          </a:prstGeom>
        </p:spPr>
      </p:pic>
    </p:spTree>
    <p:extLst>
      <p:ext uri="{BB962C8B-B14F-4D97-AF65-F5344CB8AC3E}">
        <p14:creationId xmlns:p14="http://schemas.microsoft.com/office/powerpoint/2010/main" val="2139142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79400" y="258909"/>
            <a:ext cx="3556000" cy="133494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5</a:t>
            </a:fld>
            <a:endParaRPr lang="en-US" sz="1200" b="0" i="0">
              <a:solidFill>
                <a:srgbClr val="000000"/>
              </a:solidFill>
              <a:latin typeface="Calisto MT"/>
              <a:ea typeface="+mn-ea"/>
              <a:cs typeface="+mn-cs"/>
            </a:endParaRPr>
          </a:p>
        </p:txBody>
      </p:sp>
      <p:sp>
        <p:nvSpPr>
          <p:cNvPr id="7" name="Text Placeholder 6"/>
          <p:cNvSpPr txBox="1">
            <a:spLocks/>
          </p:cNvSpPr>
          <p:nvPr/>
        </p:nvSpPr>
        <p:spPr>
          <a:xfrm>
            <a:off x="234262" y="557410"/>
            <a:ext cx="3723566" cy="832503"/>
          </a:xfrm>
          <a:prstGeom prst="rect">
            <a:avLst/>
          </a:prstGeom>
        </p:spPr>
        <p:txBody>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3600" b="0" i="0">
                <a:solidFill>
                  <a:srgbClr val="000000"/>
                </a:solidFill>
                <a:latin typeface="Trebuchet MS"/>
                <a:ea typeface="+mn-ea"/>
                <a:cs typeface="Trebuchet MS"/>
              </a:rPr>
              <a:t>Cal MediConnect</a:t>
            </a:r>
          </a:p>
        </p:txBody>
      </p:sp>
      <p:sp>
        <p:nvSpPr>
          <p:cNvPr id="8" name="TextBox 7"/>
          <p:cNvSpPr txBox="1"/>
          <p:nvPr/>
        </p:nvSpPr>
        <p:spPr>
          <a:xfrm>
            <a:off x="419099" y="1827724"/>
            <a:ext cx="3273589" cy="1631216"/>
          </a:xfrm>
          <a:prstGeom prst="rect">
            <a:avLst/>
          </a:prstGeom>
          <a:noFill/>
        </p:spPr>
        <p:txBody>
          <a:bodyPr wrap="square" rtlCol="0">
            <a:spAutoFit/>
          </a:bodyPr>
          <a:lstStyle/>
          <a:p>
            <a:pPr marL="347472" indent="-347472" algn="l" defTabSz="914400">
              <a:buClr>
                <a:srgbClr val="000000"/>
              </a:buClr>
              <a:buFont typeface="Arial"/>
              <a:buChar char="•"/>
            </a:pPr>
            <a:r>
              <a:rPr lang="en-US" sz="2000" b="1" i="0" dirty="0" err="1">
                <a:solidFill>
                  <a:srgbClr val="000000"/>
                </a:solidFill>
                <a:latin typeface="Arial"/>
                <a:ea typeface="+mn-ea"/>
                <a:cs typeface="Arial"/>
              </a:rPr>
              <a:t>Quién</a:t>
            </a:r>
            <a:r>
              <a:rPr lang="en-US" sz="2000" b="1" i="0" dirty="0" smtClean="0">
                <a:solidFill>
                  <a:srgbClr val="000000"/>
                </a:solidFill>
                <a:latin typeface="Arial"/>
                <a:ea typeface="+mn-ea"/>
                <a:cs typeface="Arial"/>
              </a:rPr>
              <a:t>: </a:t>
            </a:r>
            <a:r>
              <a:rPr lang="en-US" sz="2000" b="0" i="0" dirty="0" err="1" smtClean="0">
                <a:solidFill>
                  <a:srgbClr val="000000"/>
                </a:solidFill>
                <a:latin typeface="Arial"/>
                <a:ea typeface="+mn-ea"/>
                <a:cs typeface="Arial"/>
              </a:rPr>
              <a:t>si</a:t>
            </a:r>
            <a:r>
              <a:rPr lang="en-US" sz="2000" b="0" i="0" dirty="0" smtClean="0">
                <a:solidFill>
                  <a:srgbClr val="000000"/>
                </a:solidFill>
                <a:latin typeface="Arial"/>
                <a:ea typeface="+mn-ea"/>
                <a:cs typeface="Arial"/>
              </a:rPr>
              <a:t> </a:t>
            </a:r>
            <a:r>
              <a:rPr lang="en-US" sz="2000" b="0" i="0" dirty="0" err="1">
                <a:solidFill>
                  <a:srgbClr val="000000"/>
                </a:solidFill>
                <a:latin typeface="Arial"/>
                <a:ea typeface="+mn-ea"/>
                <a:cs typeface="Arial"/>
              </a:rPr>
              <a:t>usted</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tiene</a:t>
            </a:r>
            <a:r>
              <a:rPr lang="en-US" sz="2000" b="0" i="0" dirty="0">
                <a:solidFill>
                  <a:srgbClr val="000000"/>
                </a:solidFill>
                <a:latin typeface="Arial"/>
                <a:ea typeface="+mn-ea"/>
                <a:cs typeface="Arial"/>
              </a:rPr>
              <a:t> Medicare (</a:t>
            </a:r>
            <a:r>
              <a:rPr lang="en-US" sz="2000" b="0" i="0" dirty="0" err="1">
                <a:solidFill>
                  <a:srgbClr val="000000"/>
                </a:solidFill>
                <a:latin typeface="Arial"/>
                <a:ea typeface="+mn-ea"/>
                <a:cs typeface="Arial"/>
              </a:rPr>
              <a:t>partes</a:t>
            </a:r>
            <a:r>
              <a:rPr lang="en-US" sz="2000" b="0" i="0" dirty="0">
                <a:solidFill>
                  <a:srgbClr val="000000"/>
                </a:solidFill>
                <a:latin typeface="Arial"/>
                <a:ea typeface="+mn-ea"/>
                <a:cs typeface="Arial"/>
              </a:rPr>
              <a:t> A, B y D) y </a:t>
            </a:r>
            <a:r>
              <a:rPr lang="en-US" sz="2000" b="0" i="0" dirty="0" err="1">
                <a:solidFill>
                  <a:srgbClr val="000000"/>
                </a:solidFill>
                <a:latin typeface="Arial"/>
                <a:ea typeface="+mn-ea"/>
                <a:cs typeface="Arial"/>
              </a:rPr>
              <a:t>beneficios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completos</a:t>
            </a:r>
            <a:r>
              <a:rPr lang="en-US" sz="2000" b="0" i="0" dirty="0">
                <a:solidFill>
                  <a:srgbClr val="000000"/>
                </a:solidFill>
                <a:latin typeface="Arial"/>
                <a:ea typeface="+mn-ea"/>
                <a:cs typeface="Arial"/>
              </a:rPr>
              <a:t> de </a:t>
            </a:r>
            <a:r>
              <a:rPr lang="en-US" sz="2000" b="0" i="0" dirty="0" err="1" smtClean="0">
                <a:solidFill>
                  <a:srgbClr val="000000"/>
                </a:solidFill>
                <a:latin typeface="Arial"/>
                <a:ea typeface="+mn-ea"/>
                <a:cs typeface="Arial"/>
              </a:rPr>
              <a:t>Medi</a:t>
            </a:r>
            <a:r>
              <a:rPr lang="en-US" sz="2000" b="0" i="0" dirty="0" smtClean="0">
                <a:solidFill>
                  <a:srgbClr val="000000"/>
                </a:solidFill>
                <a:latin typeface="Arial"/>
                <a:ea typeface="+mn-ea"/>
                <a:cs typeface="Arial"/>
              </a:rPr>
              <a:t>-Cal</a:t>
            </a:r>
            <a:endParaRPr lang="en-US" sz="2000" dirty="0" smtClean="0">
              <a:solidFill>
                <a:srgbClr val="000000"/>
              </a:solidFill>
              <a:latin typeface="Arial"/>
              <a:cs typeface="Arial"/>
            </a:endParaRPr>
          </a:p>
          <a:p>
            <a:pPr marL="283464" indent="-283464" algn="l" defTabSz="914400">
              <a:buClr>
                <a:srgbClr val="000000"/>
              </a:buClr>
              <a:buFont typeface="Arial"/>
              <a:buChar char="•"/>
            </a:pPr>
            <a:r>
              <a:rPr lang="en-US" sz="2000" b="1" i="0" dirty="0" err="1">
                <a:solidFill>
                  <a:srgbClr val="000000"/>
                </a:solidFill>
                <a:latin typeface="Arial"/>
                <a:ea typeface="+mn-ea"/>
                <a:cs typeface="Arial"/>
              </a:rPr>
              <a:t>Opcional</a:t>
            </a:r>
            <a:endParaRPr lang="en-US" sz="2000" b="1" i="0" dirty="0">
              <a:solidFill>
                <a:srgbClr val="000000"/>
              </a:solidFill>
              <a:latin typeface="Arial"/>
              <a:ea typeface="+mn-ea"/>
              <a:cs typeface="Arial"/>
            </a:endParaRPr>
          </a:p>
        </p:txBody>
      </p:sp>
      <p:sp>
        <p:nvSpPr>
          <p:cNvPr id="10" name="Content Placeholder 3"/>
          <p:cNvSpPr>
            <a:spLocks noGrp="1"/>
          </p:cNvSpPr>
          <p:nvPr>
            <p:ph sz="half" idx="4294967295"/>
          </p:nvPr>
        </p:nvSpPr>
        <p:spPr>
          <a:xfrm>
            <a:off x="4190999" y="258909"/>
            <a:ext cx="4411133" cy="6097441"/>
          </a:xfrm>
          <a:prstGeom prst="rect">
            <a:avLst/>
          </a:prstGeom>
        </p:spPr>
        <p:txBody>
          <a:bodyPr anchor="ctr">
            <a:normAutofit fontScale="92500" lnSpcReduction="10000"/>
          </a:bodyPr>
          <a:lstStyle/>
          <a:p>
            <a:pPr marL="347472" indent="-347472" algn="l" defTabSz="914400">
              <a:spcBef>
                <a:spcPts val="2000"/>
              </a:spcBef>
              <a:buClr>
                <a:schemeClr val="tx1">
                  <a:lumMod val="75000"/>
                </a:schemeClr>
              </a:buClr>
              <a:buFont typeface="Arial"/>
              <a:buChar char="•"/>
            </a:pPr>
            <a:r>
              <a:rPr lang="en-US" sz="2000" b="0" i="0" dirty="0" err="1" smtClean="0">
                <a:solidFill>
                  <a:srgbClr val="000000"/>
                </a:solidFill>
                <a:latin typeface="Arial"/>
                <a:ea typeface="+mn-ea"/>
                <a:cs typeface="Arial"/>
              </a:rPr>
              <a:t>Combina</a:t>
            </a:r>
            <a:r>
              <a:rPr lang="en-US" sz="2000" b="0" i="0" dirty="0" smtClean="0">
                <a:solidFill>
                  <a:srgbClr val="000000"/>
                </a:solidFill>
                <a:latin typeface="Arial"/>
                <a:ea typeface="+mn-ea"/>
                <a:cs typeface="Arial"/>
              </a:rPr>
              <a:t> original </a:t>
            </a:r>
            <a:r>
              <a:rPr lang="en-US" sz="2000" b="0" i="0" dirty="0">
                <a:solidFill>
                  <a:srgbClr val="000000"/>
                </a:solidFill>
                <a:latin typeface="Arial"/>
                <a:ea typeface="+mn-ea"/>
                <a:cs typeface="Arial"/>
              </a:rPr>
              <a:t>Medicare (</a:t>
            </a:r>
            <a:r>
              <a:rPr lang="en-US" sz="2000" b="0" i="0" dirty="0" err="1">
                <a:solidFill>
                  <a:srgbClr val="000000"/>
                </a:solidFill>
                <a:latin typeface="Arial"/>
                <a:ea typeface="+mn-ea"/>
                <a:cs typeface="Arial"/>
              </a:rPr>
              <a:t>partes</a:t>
            </a:r>
            <a:r>
              <a:rPr lang="en-US" sz="2000" b="0" i="0" dirty="0">
                <a:solidFill>
                  <a:srgbClr val="000000"/>
                </a:solidFill>
                <a:latin typeface="Arial"/>
                <a:ea typeface="+mn-ea"/>
                <a:cs typeface="Arial"/>
              </a:rPr>
              <a:t> A, B y D) y </a:t>
            </a:r>
            <a:r>
              <a:rPr lang="en-US" sz="2000" b="0" i="0" dirty="0" err="1">
                <a:solidFill>
                  <a:srgbClr val="000000"/>
                </a:solidFill>
                <a:latin typeface="Arial"/>
                <a:ea typeface="+mn-ea"/>
                <a:cs typeface="Arial"/>
              </a:rPr>
              <a:t>servicios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Medi</a:t>
            </a:r>
            <a:r>
              <a:rPr lang="en-US" sz="2000" b="0" i="0" dirty="0">
                <a:solidFill>
                  <a:srgbClr val="000000"/>
                </a:solidFill>
                <a:latin typeface="Arial"/>
                <a:ea typeface="+mn-ea"/>
                <a:cs typeface="Arial"/>
              </a:rPr>
              <a:t>-Cal</a:t>
            </a:r>
          </a:p>
          <a:p>
            <a:pPr marL="347472" indent="-347472" algn="l" defTabSz="914400">
              <a:spcBef>
                <a:spcPts val="2000"/>
              </a:spcBef>
              <a:buClr>
                <a:schemeClr val="tx1">
                  <a:lumMod val="75000"/>
                </a:schemeClr>
              </a:buClr>
              <a:buFont typeface="Arial"/>
              <a:buChar char="•"/>
            </a:pPr>
            <a:r>
              <a:rPr lang="en-US" sz="2000" dirty="0" err="1" smtClean="0">
                <a:solidFill>
                  <a:srgbClr val="000000"/>
                </a:solidFill>
                <a:latin typeface="Arial"/>
                <a:cs typeface="Arial"/>
              </a:rPr>
              <a:t>Tendran</a:t>
            </a:r>
            <a:r>
              <a:rPr lang="en-US" sz="2000" dirty="0" smtClean="0">
                <a:solidFill>
                  <a:srgbClr val="000000"/>
                </a:solidFill>
                <a:latin typeface="Arial"/>
                <a:cs typeface="Arial"/>
              </a:rPr>
              <a:t> un solo</a:t>
            </a:r>
            <a:r>
              <a:rPr lang="en-US" sz="2000" b="0" i="0" dirty="0" smtClean="0">
                <a:solidFill>
                  <a:srgbClr val="000000"/>
                </a:solidFill>
                <a:latin typeface="Arial"/>
                <a:ea typeface="+mn-ea"/>
                <a:cs typeface="Arial"/>
              </a:rPr>
              <a:t> </a:t>
            </a:r>
            <a:r>
              <a:rPr lang="en-US" sz="2000" b="0" i="0" dirty="0" err="1" smtClean="0">
                <a:solidFill>
                  <a:srgbClr val="000000"/>
                </a:solidFill>
                <a:latin typeface="Arial"/>
                <a:ea typeface="+mn-ea"/>
                <a:cs typeface="Arial"/>
              </a:rPr>
              <a:t>número</a:t>
            </a:r>
            <a:r>
              <a:rPr lang="en-US" sz="2000" b="0" i="0" dirty="0" smtClean="0">
                <a:solidFill>
                  <a:srgbClr val="000000"/>
                </a:solidFill>
                <a:latin typeface="Arial"/>
                <a:ea typeface="+mn-ea"/>
                <a:cs typeface="Arial"/>
              </a:rPr>
              <a:t> </a:t>
            </a:r>
            <a:r>
              <a:rPr lang="en-US" sz="2000" b="0" i="0" dirty="0" err="1" smtClean="0">
                <a:solidFill>
                  <a:srgbClr val="000000"/>
                </a:solidFill>
                <a:latin typeface="Arial"/>
                <a:ea typeface="+mn-ea"/>
                <a:cs typeface="Arial"/>
              </a:rPr>
              <a:t>telefonico</a:t>
            </a:r>
            <a:r>
              <a:rPr lang="en-US" sz="2000" b="0" i="0" dirty="0" smtClean="0">
                <a:solidFill>
                  <a:srgbClr val="000000"/>
                </a:solidFill>
                <a:latin typeface="Arial"/>
                <a:ea typeface="+mn-ea"/>
                <a:cs typeface="Arial"/>
              </a:rPr>
              <a:t> </a:t>
            </a:r>
            <a:r>
              <a:rPr lang="en-US" sz="2000" b="0" i="0" dirty="0">
                <a:solidFill>
                  <a:srgbClr val="000000"/>
                </a:solidFill>
                <a:latin typeface="Arial"/>
                <a:ea typeface="+mn-ea"/>
                <a:cs typeface="Arial"/>
              </a:rPr>
              <a:t>para </a:t>
            </a:r>
            <a:r>
              <a:rPr lang="en-US" sz="2000" b="0" i="0" dirty="0" err="1">
                <a:solidFill>
                  <a:srgbClr val="000000"/>
                </a:solidFill>
                <a:latin typeface="Arial"/>
                <a:ea typeface="+mn-ea"/>
                <a:cs typeface="Arial"/>
              </a:rPr>
              <a:t>administrar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sus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necesidades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atención</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médica</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Beneficio</a:t>
            </a:r>
            <a:r>
              <a:rPr lang="en-US" sz="2000" b="0" i="0" dirty="0">
                <a:solidFill>
                  <a:srgbClr val="000000"/>
                </a:solidFill>
                <a:latin typeface="Arial"/>
                <a:ea typeface="+mn-ea"/>
                <a:cs typeface="Arial"/>
              </a:rPr>
              <a:t> de la vista: un </a:t>
            </a:r>
            <a:r>
              <a:rPr lang="en-US" sz="2000" b="0" i="0" dirty="0" err="1">
                <a:solidFill>
                  <a:srgbClr val="000000"/>
                </a:solidFill>
                <a:latin typeface="Arial"/>
                <a:ea typeface="+mn-ea"/>
                <a:cs typeface="Arial"/>
              </a:rPr>
              <a:t>examen</a:t>
            </a:r>
            <a:r>
              <a:rPr lang="en-US" sz="2000" b="0" i="0" dirty="0">
                <a:solidFill>
                  <a:srgbClr val="000000"/>
                </a:solidFill>
                <a:latin typeface="Arial"/>
                <a:ea typeface="+mn-ea"/>
                <a:cs typeface="Arial"/>
              </a:rPr>
              <a:t> de la vista de </a:t>
            </a:r>
            <a:r>
              <a:rPr lang="en-US" sz="2000" b="0" i="0" dirty="0" err="1">
                <a:solidFill>
                  <a:srgbClr val="000000"/>
                </a:solidFill>
                <a:latin typeface="Arial"/>
                <a:ea typeface="+mn-ea"/>
                <a:cs typeface="Arial"/>
              </a:rPr>
              <a:t>rutina</a:t>
            </a:r>
            <a:r>
              <a:rPr lang="en-US" sz="2000" b="0" i="0" dirty="0">
                <a:solidFill>
                  <a:srgbClr val="000000"/>
                </a:solidFill>
                <a:latin typeface="Arial"/>
                <a:ea typeface="+mn-ea"/>
                <a:cs typeface="Arial"/>
              </a:rPr>
              <a:t> al </a:t>
            </a:r>
            <a:r>
              <a:rPr lang="en-US" sz="2000" b="0" i="0" dirty="0" err="1">
                <a:solidFill>
                  <a:srgbClr val="000000"/>
                </a:solidFill>
                <a:latin typeface="Arial"/>
                <a:ea typeface="+mn-ea"/>
                <a:cs typeface="Arial"/>
              </a:rPr>
              <a:t>año</a:t>
            </a:r>
            <a:r>
              <a:rPr lang="en-US" sz="2000" b="0" i="0" dirty="0">
                <a:solidFill>
                  <a:srgbClr val="000000"/>
                </a:solidFill>
                <a:latin typeface="Arial"/>
                <a:ea typeface="+mn-ea"/>
                <a:cs typeface="Arial"/>
              </a:rPr>
              <a:t> y </a:t>
            </a:r>
            <a:r>
              <a:rPr lang="en-US" sz="2000" b="0" i="0" dirty="0" smtClean="0">
                <a:solidFill>
                  <a:srgbClr val="000000"/>
                </a:solidFill>
                <a:latin typeface="Arial"/>
                <a:ea typeface="+mn-ea"/>
                <a:cs typeface="Arial"/>
              </a:rPr>
              <a:t> el plan </a:t>
            </a:r>
            <a:r>
              <a:rPr lang="en-US" sz="2000" b="0" i="0" dirty="0" err="1" smtClean="0">
                <a:solidFill>
                  <a:srgbClr val="000000"/>
                </a:solidFill>
                <a:latin typeface="Arial"/>
                <a:ea typeface="+mn-ea"/>
                <a:cs typeface="Arial"/>
              </a:rPr>
              <a:t>contribuira</a:t>
            </a:r>
            <a:r>
              <a:rPr lang="en-US" sz="2000" b="0" i="0" dirty="0" smtClean="0">
                <a:solidFill>
                  <a:srgbClr val="000000"/>
                </a:solidFill>
                <a:latin typeface="Arial"/>
                <a:ea typeface="+mn-ea"/>
                <a:cs typeface="Arial"/>
              </a:rPr>
              <a:t> $100  </a:t>
            </a:r>
            <a:r>
              <a:rPr lang="en-US" sz="2000" b="0" i="0" dirty="0">
                <a:solidFill>
                  <a:srgbClr val="000000"/>
                </a:solidFill>
                <a:latin typeface="Arial"/>
                <a:ea typeface="+mn-ea"/>
                <a:cs typeface="Arial"/>
              </a:rPr>
              <a:t>para </a:t>
            </a:r>
            <a:r>
              <a:rPr lang="en-US" sz="2000" b="0" i="0" dirty="0" err="1">
                <a:solidFill>
                  <a:srgbClr val="000000"/>
                </a:solidFill>
                <a:latin typeface="Arial"/>
                <a:ea typeface="+mn-ea"/>
                <a:cs typeface="Arial"/>
              </a:rPr>
              <a:t>anteojos</a:t>
            </a:r>
            <a:r>
              <a:rPr lang="en-US" sz="2000" b="0" i="0" dirty="0">
                <a:solidFill>
                  <a:srgbClr val="000000"/>
                </a:solidFill>
                <a:latin typeface="Arial"/>
                <a:ea typeface="+mn-ea"/>
                <a:cs typeface="Arial"/>
              </a:rPr>
              <a:t>/</a:t>
            </a:r>
            <a:r>
              <a:rPr lang="en-US" sz="2000" b="0" i="0" dirty="0" err="1">
                <a:solidFill>
                  <a:srgbClr val="000000"/>
                </a:solidFill>
                <a:latin typeface="Arial"/>
                <a:ea typeface="+mn-ea"/>
                <a:cs typeface="Arial"/>
              </a:rPr>
              <a:t>lentes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contacto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cada</a:t>
            </a:r>
            <a:r>
              <a:rPr lang="en-US" sz="2000" b="0" i="0" dirty="0">
                <a:solidFill>
                  <a:srgbClr val="000000"/>
                </a:solidFill>
                <a:latin typeface="Arial"/>
                <a:ea typeface="+mn-ea"/>
                <a:cs typeface="Arial"/>
              </a:rPr>
              <a:t> dos </a:t>
            </a:r>
            <a:r>
              <a:rPr lang="en-US" sz="2000" b="0" i="0" dirty="0" err="1">
                <a:solidFill>
                  <a:srgbClr val="000000"/>
                </a:solidFill>
                <a:latin typeface="Arial"/>
                <a:ea typeface="+mn-ea"/>
                <a:cs typeface="Arial"/>
              </a:rPr>
              <a:t>años</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Beneficio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transporte</a:t>
            </a:r>
            <a:r>
              <a:rPr lang="en-US" sz="2000" b="0" i="0" dirty="0">
                <a:solidFill>
                  <a:srgbClr val="000000"/>
                </a:solidFill>
                <a:latin typeface="Arial"/>
                <a:ea typeface="+mn-ea"/>
                <a:cs typeface="Arial"/>
              </a:rPr>
              <a:t>: 30 </a:t>
            </a:r>
            <a:r>
              <a:rPr lang="en-US" sz="2000" b="0" i="0" dirty="0" err="1">
                <a:solidFill>
                  <a:srgbClr val="000000"/>
                </a:solidFill>
                <a:latin typeface="Arial"/>
                <a:ea typeface="+mn-ea"/>
                <a:cs typeface="Arial"/>
              </a:rPr>
              <a:t>viajes</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una</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vía</a:t>
            </a:r>
            <a:r>
              <a:rPr lang="en-US" sz="2000" b="0" i="0" dirty="0">
                <a:solidFill>
                  <a:srgbClr val="000000"/>
                </a:solidFill>
                <a:latin typeface="Arial"/>
                <a:ea typeface="+mn-ea"/>
                <a:cs typeface="Arial"/>
              </a:rPr>
              <a:t> al </a:t>
            </a:r>
            <a:r>
              <a:rPr lang="en-US" sz="2000" b="0" i="0" dirty="0" err="1">
                <a:solidFill>
                  <a:srgbClr val="000000"/>
                </a:solidFill>
                <a:latin typeface="Arial"/>
                <a:ea typeface="+mn-ea"/>
                <a:cs typeface="Arial"/>
              </a:rPr>
              <a:t>año</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además</a:t>
            </a:r>
            <a:r>
              <a:rPr lang="en-US" sz="2000" b="0" i="0" dirty="0">
                <a:solidFill>
                  <a:srgbClr val="000000"/>
                </a:solidFill>
                <a:latin typeface="Arial"/>
                <a:ea typeface="+mn-ea"/>
                <a:cs typeface="Arial"/>
              </a:rPr>
              <a:t> del </a:t>
            </a:r>
            <a:r>
              <a:rPr lang="en-US" sz="2000" b="0" i="0" dirty="0" err="1">
                <a:solidFill>
                  <a:srgbClr val="000000"/>
                </a:solidFill>
                <a:latin typeface="Arial"/>
                <a:ea typeface="+mn-ea"/>
                <a:cs typeface="Arial"/>
              </a:rPr>
              <a:t>beneficio</a:t>
            </a:r>
            <a:r>
              <a:rPr lang="en-US" sz="2000" b="0" i="0" dirty="0">
                <a:solidFill>
                  <a:srgbClr val="000000"/>
                </a:solidFill>
                <a:latin typeface="Arial"/>
                <a:ea typeface="+mn-ea"/>
                <a:cs typeface="Arial"/>
              </a:rPr>
              <a:t> de </a:t>
            </a:r>
            <a:r>
              <a:rPr lang="en-US" sz="2000" b="0" i="0" dirty="0" err="1">
                <a:solidFill>
                  <a:srgbClr val="000000"/>
                </a:solidFill>
                <a:latin typeface="Arial"/>
                <a:ea typeface="+mn-ea"/>
                <a:cs typeface="Arial"/>
              </a:rPr>
              <a:t>transporte</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existente</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Coordinación</a:t>
            </a:r>
            <a:r>
              <a:rPr lang="en-US" sz="2000" b="0" i="0" dirty="0">
                <a:solidFill>
                  <a:srgbClr val="000000"/>
                </a:solidFill>
                <a:latin typeface="Arial"/>
                <a:ea typeface="+mn-ea"/>
                <a:cs typeface="Arial"/>
              </a:rPr>
              <a:t> del </a:t>
            </a:r>
            <a:r>
              <a:rPr lang="en-US" sz="2000" b="0" i="0" dirty="0" err="1">
                <a:solidFill>
                  <a:srgbClr val="000000"/>
                </a:solidFill>
                <a:latin typeface="Arial"/>
                <a:ea typeface="+mn-ea"/>
                <a:cs typeface="Arial"/>
              </a:rPr>
              <a:t>cuidado</a:t>
            </a:r>
            <a:r>
              <a:rPr lang="en-US" sz="2000" b="0" i="0" dirty="0">
                <a:solidFill>
                  <a:srgbClr val="000000"/>
                </a:solidFill>
                <a:latin typeface="Arial"/>
                <a:ea typeface="+mn-ea"/>
                <a:cs typeface="Arial"/>
              </a:rPr>
              <a:t> de la </a:t>
            </a:r>
            <a:r>
              <a:rPr lang="en-US" sz="2000" b="0" i="0" dirty="0" err="1">
                <a:solidFill>
                  <a:srgbClr val="000000"/>
                </a:solidFill>
                <a:latin typeface="Arial"/>
                <a:ea typeface="+mn-ea"/>
                <a:cs typeface="Arial"/>
              </a:rPr>
              <a:t>salud</a:t>
            </a:r>
            <a:endParaRPr lang="en-US" sz="2000" b="0" i="0" dirty="0">
              <a:solidFill>
                <a:srgbClr val="000000"/>
              </a:solidFill>
              <a:latin typeface="Arial"/>
              <a:ea typeface="+mn-ea"/>
              <a:cs typeface="Arial"/>
            </a:endParaRPr>
          </a:p>
          <a:p>
            <a:pPr marL="347472" indent="-347472" algn="l" defTabSz="914400">
              <a:spcBef>
                <a:spcPts val="2000"/>
              </a:spcBef>
              <a:buClr>
                <a:schemeClr val="tx1">
                  <a:lumMod val="75000"/>
                </a:schemeClr>
              </a:buClr>
              <a:buFont typeface="Arial"/>
              <a:buChar char="•"/>
            </a:pPr>
            <a:r>
              <a:rPr lang="en-US" sz="2000" b="0" i="0" dirty="0" err="1">
                <a:solidFill>
                  <a:srgbClr val="000000"/>
                </a:solidFill>
                <a:latin typeface="Arial"/>
                <a:ea typeface="+mn-ea"/>
                <a:cs typeface="Arial"/>
              </a:rPr>
              <a:t>Llame</a:t>
            </a:r>
            <a:r>
              <a:rPr lang="en-US" sz="2000" b="0" i="0" dirty="0">
                <a:solidFill>
                  <a:srgbClr val="000000"/>
                </a:solidFill>
                <a:latin typeface="Arial"/>
                <a:ea typeface="+mn-ea"/>
                <a:cs typeface="Arial"/>
              </a:rPr>
              <a:t> al plan de </a:t>
            </a:r>
            <a:r>
              <a:rPr lang="en-US" sz="2000" b="0" i="0" dirty="0" err="1">
                <a:solidFill>
                  <a:srgbClr val="000000"/>
                </a:solidFill>
                <a:latin typeface="Arial"/>
                <a:ea typeface="+mn-ea"/>
                <a:cs typeface="Arial"/>
              </a:rPr>
              <a:t>salud</a:t>
            </a:r>
            <a:r>
              <a:rPr lang="en-US" sz="2000" b="0" i="0" dirty="0">
                <a:solidFill>
                  <a:srgbClr val="000000"/>
                </a:solidFill>
                <a:latin typeface="Arial"/>
                <a:ea typeface="+mn-ea"/>
                <a:cs typeface="Arial"/>
              </a:rPr>
              <a:t> para </a:t>
            </a:r>
            <a:r>
              <a:rPr lang="en-US" sz="2000" b="0" i="0" dirty="0" err="1">
                <a:solidFill>
                  <a:srgbClr val="000000"/>
                </a:solidFill>
                <a:latin typeface="Arial"/>
                <a:ea typeface="+mn-ea"/>
                <a:cs typeface="Arial"/>
              </a:rPr>
              <a:t>averiguar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si</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su</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proveedor</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trabaja</a:t>
            </a:r>
            <a:r>
              <a:rPr lang="en-US" sz="2000" b="0" i="0" dirty="0">
                <a:solidFill>
                  <a:srgbClr val="000000"/>
                </a:solidFill>
                <a:latin typeface="Arial"/>
                <a:ea typeface="+mn-ea"/>
                <a:cs typeface="Arial"/>
              </a:rPr>
              <a:t> con el plan</a:t>
            </a:r>
          </a:p>
        </p:txBody>
      </p:sp>
      <p:pic>
        <p:nvPicPr>
          <p:cNvPr id="12" name="Picture 11" descr="medi-cal-car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6327" y="5105399"/>
            <a:ext cx="1969239" cy="1107697"/>
          </a:xfrm>
          <a:prstGeom prst="rect">
            <a:avLst/>
          </a:prstGeom>
          <a:ln>
            <a:solidFill>
              <a:schemeClr val="bg2"/>
            </a:solidFill>
          </a:ln>
        </p:spPr>
      </p:pic>
      <p:pic>
        <p:nvPicPr>
          <p:cNvPr id="9" name="Picture 8" descr="ur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587" y="3492499"/>
            <a:ext cx="2033565" cy="1473297"/>
          </a:xfrm>
          <a:prstGeom prst="rect">
            <a:avLst/>
          </a:prstGeom>
        </p:spPr>
      </p:pic>
    </p:spTree>
    <p:extLst>
      <p:ext uri="{BB962C8B-B14F-4D97-AF65-F5344CB8AC3E}">
        <p14:creationId xmlns:p14="http://schemas.microsoft.com/office/powerpoint/2010/main" val="3817500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6</a:t>
            </a:fld>
            <a:endParaRPr lang="en-US" sz="1200" b="0" i="0">
              <a:solidFill>
                <a:srgbClr val="000000"/>
              </a:solidFill>
              <a:latin typeface="Calisto MT"/>
              <a:ea typeface="+mn-ea"/>
              <a:cs typeface="+mn-cs"/>
            </a:endParaRPr>
          </a:p>
        </p:txBody>
      </p:sp>
      <p:sp>
        <p:nvSpPr>
          <p:cNvPr id="2" name="Title 1"/>
          <p:cNvSpPr>
            <a:spLocks noGrp="1"/>
          </p:cNvSpPr>
          <p:nvPr>
            <p:ph type="title"/>
          </p:nvPr>
        </p:nvSpPr>
        <p:spPr/>
        <p:txBody>
          <a:bodyPr/>
          <a:lstStyle/>
          <a:p>
            <a:endParaRPr lang="en-US"/>
          </a:p>
        </p:txBody>
      </p:sp>
      <p:sp>
        <p:nvSpPr>
          <p:cNvPr id="7" name="Text Placeholder 6"/>
          <p:cNvSpPr txBox="1">
            <a:spLocks/>
          </p:cNvSpPr>
          <p:nvPr/>
        </p:nvSpPr>
        <p:spPr>
          <a:xfrm>
            <a:off x="234262" y="220133"/>
            <a:ext cx="8689604" cy="1354667"/>
          </a:xfrm>
          <a:prstGeom prst="rect">
            <a:avLst/>
          </a:prstGeom>
          <a:solidFill>
            <a:srgbClr val="C6D0EC"/>
          </a:solidFill>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4000" b="0" i="0" dirty="0">
                <a:solidFill>
                  <a:srgbClr val="000000"/>
                </a:solidFill>
                <a:latin typeface="Trebuchet MS"/>
                <a:ea typeface="+mn-ea"/>
                <a:cs typeface="Trebuchet MS"/>
              </a:rPr>
              <a:t>Cal </a:t>
            </a:r>
            <a:r>
              <a:rPr lang="en-US" sz="4000" b="0" i="0" dirty="0" err="1">
                <a:solidFill>
                  <a:srgbClr val="000000"/>
                </a:solidFill>
                <a:latin typeface="Trebuchet MS"/>
                <a:ea typeface="+mn-ea"/>
                <a:cs typeface="Trebuchet MS"/>
              </a:rPr>
              <a:t>MediConnect</a:t>
            </a:r>
            <a:endParaRPr lang="en-US" sz="4000" b="0" i="0" dirty="0">
              <a:solidFill>
                <a:srgbClr val="000000"/>
              </a:solidFill>
              <a:latin typeface="Trebuchet MS"/>
              <a:ea typeface="+mn-ea"/>
              <a:cs typeface="Trebuchet MS"/>
            </a:endParaRPr>
          </a:p>
          <a:p>
            <a:pPr marL="0" indent="0" algn="ctr" defTabSz="914400">
              <a:spcBef>
                <a:spcPts val="0"/>
              </a:spcBef>
              <a:buNone/>
            </a:pPr>
            <a:r>
              <a:rPr lang="en-US" sz="4000" b="0" i="0" dirty="0" err="1">
                <a:solidFill>
                  <a:srgbClr val="000000"/>
                </a:solidFill>
                <a:latin typeface="Trebuchet MS"/>
                <a:ea typeface="+mn-ea"/>
                <a:cs typeface="Trebuchet MS"/>
              </a:rPr>
              <a:t>Coordinación</a:t>
            </a:r>
            <a:r>
              <a:rPr lang="en-US" sz="4000" b="0" i="0" dirty="0">
                <a:solidFill>
                  <a:srgbClr val="000000"/>
                </a:solidFill>
                <a:latin typeface="Trebuchet MS"/>
                <a:ea typeface="+mn-ea"/>
                <a:cs typeface="Trebuchet MS"/>
              </a:rPr>
              <a:t> del </a:t>
            </a:r>
            <a:r>
              <a:rPr lang="en-US" sz="4000" b="0" i="0" dirty="0" err="1">
                <a:solidFill>
                  <a:srgbClr val="000000"/>
                </a:solidFill>
                <a:latin typeface="Trebuchet MS"/>
                <a:ea typeface="+mn-ea"/>
                <a:cs typeface="Trebuchet MS"/>
              </a:rPr>
              <a:t>cuidado</a:t>
            </a:r>
            <a:r>
              <a:rPr lang="en-US" sz="4000" b="0" i="0" dirty="0">
                <a:solidFill>
                  <a:srgbClr val="000000"/>
                </a:solidFill>
                <a:latin typeface="Trebuchet MS"/>
                <a:ea typeface="+mn-ea"/>
                <a:cs typeface="Trebuchet MS"/>
              </a:rPr>
              <a:t> de la </a:t>
            </a:r>
            <a:r>
              <a:rPr lang="es-MX" sz="4000" b="0" i="0" dirty="0" smtClean="0">
                <a:solidFill>
                  <a:srgbClr val="000000"/>
                </a:solidFill>
                <a:latin typeface="Trebuchet MS"/>
                <a:ea typeface="+mn-ea"/>
                <a:cs typeface="Trebuchet MS"/>
              </a:rPr>
              <a:t>salud</a:t>
            </a:r>
            <a:endParaRPr lang="es-MX" sz="4000" b="0" i="0" dirty="0">
              <a:solidFill>
                <a:srgbClr val="000000"/>
              </a:solidFill>
              <a:latin typeface="Trebuchet MS"/>
              <a:ea typeface="+mn-ea"/>
              <a:cs typeface="Trebuchet MS"/>
            </a:endParaRPr>
          </a:p>
        </p:txBody>
      </p:sp>
      <p:pic>
        <p:nvPicPr>
          <p:cNvPr id="8" name="Content Placeholder 6" descr="25377_PCMH_Diagram.jpg"/>
          <p:cNvPicPr>
            <a:picLocks noGrp="1" noChangeAspect="1"/>
          </p:cNvPicPr>
          <p:nvPr>
            <p:ph idx="1"/>
          </p:nvPr>
        </p:nvPicPr>
        <p:blipFill>
          <a:blip r:embed="rId3" cstate="email">
            <a:extLst>
              <a:ext uri="{28A0092B-C50C-407E-A947-70E740481C1C}">
                <a14:useLocalDpi xmlns:a14="http://schemas.microsoft.com/office/drawing/2010/main" val="0"/>
              </a:ext>
            </a:extLst>
          </a:blip>
          <a:srcRect l="-23305" r="-23305"/>
          <a:stretch>
            <a:fillRect/>
          </a:stretch>
        </p:blipFill>
        <p:spPr>
          <a:xfrm>
            <a:off x="1370138" y="2133600"/>
            <a:ext cx="6098785" cy="3459846"/>
          </a:xfrm>
        </p:spPr>
      </p:pic>
    </p:spTree>
    <p:extLst>
      <p:ext uri="{BB962C8B-B14F-4D97-AF65-F5344CB8AC3E}">
        <p14:creationId xmlns:p14="http://schemas.microsoft.com/office/powerpoint/2010/main" val="3907079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algn="ctr" defTabSz="914400">
              <a:buNone/>
            </a:pPr>
            <a:fld id="{CFE4BAC9-6D41-4691-9299-18EF07EF0177}" type="slidenum">
              <a:rPr lang="en-US" sz="1200" b="0" i="0">
                <a:solidFill>
                  <a:srgbClr val="7089CF">
                    <a:lumMod val="60000"/>
                  </a:srgbClr>
                </a:solidFill>
                <a:latin typeface="Calisto MT"/>
                <a:ea typeface="+mn-ea"/>
                <a:cs typeface="+mn-cs"/>
              </a:rPr>
              <a:t>7</a:t>
            </a:fld>
            <a:endParaRPr lang="en-US" sz="1200" b="0" i="0">
              <a:solidFill>
                <a:srgbClr val="7089CF">
                  <a:lumMod val="60000"/>
                </a:srgbClr>
              </a:solidFill>
              <a:latin typeface="Calisto MT"/>
              <a:ea typeface="+mn-ea"/>
              <a:cs typeface="+mn-cs"/>
            </a:endParaRPr>
          </a:p>
        </p:txBody>
      </p:sp>
      <p:pic>
        <p:nvPicPr>
          <p:cNvPr id="3" name="Picture 2" descr="ur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416" y="1234658"/>
            <a:ext cx="2313907" cy="1676402"/>
          </a:xfrm>
          <a:prstGeom prst="rect">
            <a:avLst/>
          </a:prstGeom>
        </p:spPr>
      </p:pic>
      <p:pic>
        <p:nvPicPr>
          <p:cNvPr id="4" name="Picture 3" descr="medi-cal-car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0827" y="1397097"/>
            <a:ext cx="2375467" cy="1336200"/>
          </a:xfrm>
          <a:prstGeom prst="rect">
            <a:avLst/>
          </a:prstGeom>
          <a:ln>
            <a:solidFill>
              <a:schemeClr val="bg2"/>
            </a:solidFill>
          </a:ln>
        </p:spPr>
      </p:pic>
      <p:sp>
        <p:nvSpPr>
          <p:cNvPr id="5" name="Plus 4"/>
          <p:cNvSpPr/>
          <p:nvPr/>
        </p:nvSpPr>
        <p:spPr>
          <a:xfrm>
            <a:off x="4216913" y="1395344"/>
            <a:ext cx="822960" cy="822960"/>
          </a:xfrm>
          <a:prstGeom prst="mathPlus">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Down Arrow 6"/>
          <p:cNvSpPr/>
          <p:nvPr/>
        </p:nvSpPr>
        <p:spPr>
          <a:xfrm>
            <a:off x="4322522" y="2654299"/>
            <a:ext cx="617778" cy="762001"/>
          </a:xfrm>
          <a:prstGeom prst="downArrow">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Content Placeholder 2"/>
          <p:cNvSpPr txBox="1">
            <a:spLocks/>
          </p:cNvSpPr>
          <p:nvPr/>
        </p:nvSpPr>
        <p:spPr>
          <a:xfrm>
            <a:off x="1795023" y="3402453"/>
            <a:ext cx="6131946" cy="928248"/>
          </a:xfrm>
          <a:prstGeom prst="rect">
            <a:avLst/>
          </a:prstGeom>
        </p:spPr>
        <p:txBody>
          <a:bodyPr>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lnSpc>
                <a:spcPct val="120000"/>
              </a:lnSpc>
              <a:buNone/>
            </a:pPr>
            <a:r>
              <a:rPr lang="en-US" sz="2000" b="0" i="0">
                <a:solidFill>
                  <a:srgbClr val="000000"/>
                </a:solidFill>
                <a:latin typeface="Trebuchet MS"/>
                <a:ea typeface="+mn-ea"/>
                <a:cs typeface="Trebuchet MS"/>
              </a:rPr>
              <a:t>Puede combinar sus beneficios de Medicare A, B y D con los de Medi-Cal en un plan Cal MediConnect</a:t>
            </a:r>
          </a:p>
        </p:txBody>
      </p:sp>
      <p:sp>
        <p:nvSpPr>
          <p:cNvPr id="13" name="TextBox 12"/>
          <p:cNvSpPr txBox="1"/>
          <p:nvPr/>
        </p:nvSpPr>
        <p:spPr>
          <a:xfrm>
            <a:off x="457200" y="4867840"/>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dirty="0" smtClean="0">
                <a:latin typeface="Arial"/>
                <a:cs typeface="Arial"/>
              </a:rPr>
              <a:t>Care 1</a:t>
            </a:r>
            <a:r>
              <a:rPr lang="en-US" baseline="30000" dirty="0" smtClean="0">
                <a:latin typeface="Arial"/>
                <a:cs typeface="Arial"/>
              </a:rPr>
              <a:t>st</a:t>
            </a:r>
          </a:p>
          <a:p>
            <a:pPr algn="ctr" defTabSz="914400">
              <a:buNone/>
            </a:pPr>
            <a:r>
              <a:rPr lang="en-US" dirty="0" smtClean="0">
                <a:latin typeface="Arial"/>
                <a:cs typeface="Arial"/>
              </a:rPr>
              <a:t> Cal</a:t>
            </a:r>
            <a:r>
              <a:rPr lang="en-US" sz="1800" b="0" i="0" dirty="0" smtClean="0">
                <a:latin typeface="Arial"/>
                <a:ea typeface="+mn-ea"/>
                <a:cs typeface="Arial"/>
              </a:rPr>
              <a:t> </a:t>
            </a:r>
            <a:r>
              <a:rPr lang="en-US" sz="1800" b="0" i="0" dirty="0" err="1">
                <a:latin typeface="Arial"/>
                <a:ea typeface="+mn-ea"/>
                <a:cs typeface="Arial"/>
              </a:rPr>
              <a:t>MediConnect</a:t>
            </a:r>
            <a:endParaRPr lang="en-US" sz="1800" b="0" i="0" dirty="0">
              <a:latin typeface="Arial"/>
              <a:ea typeface="+mn-ea"/>
              <a:cs typeface="Arial"/>
            </a:endParaRPr>
          </a:p>
        </p:txBody>
      </p:sp>
      <p:sp>
        <p:nvSpPr>
          <p:cNvPr id="14" name="TextBox 13"/>
          <p:cNvSpPr txBox="1"/>
          <p:nvPr/>
        </p:nvSpPr>
        <p:spPr>
          <a:xfrm>
            <a:off x="1668023" y="5653257"/>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dirty="0" smtClean="0">
                <a:latin typeface="Arial"/>
                <a:ea typeface="+mn-ea"/>
                <a:cs typeface="Arial"/>
              </a:rPr>
              <a:t> </a:t>
            </a:r>
            <a:r>
              <a:rPr lang="en-US" dirty="0" smtClean="0">
                <a:latin typeface="Arial"/>
                <a:cs typeface="Arial"/>
              </a:rPr>
              <a:t>L.A. Care</a:t>
            </a:r>
          </a:p>
          <a:p>
            <a:pPr algn="ctr" defTabSz="914400">
              <a:buNone/>
            </a:pPr>
            <a:r>
              <a:rPr lang="en-US" sz="1800" b="0" i="0" dirty="0" smtClean="0">
                <a:latin typeface="Arial"/>
                <a:ea typeface="+mn-ea"/>
                <a:cs typeface="Arial"/>
              </a:rPr>
              <a:t> Cal </a:t>
            </a:r>
            <a:r>
              <a:rPr lang="en-US" sz="1800" b="0" i="0" dirty="0" err="1">
                <a:latin typeface="Arial"/>
                <a:ea typeface="+mn-ea"/>
                <a:cs typeface="Arial"/>
              </a:rPr>
              <a:t>MediConnect</a:t>
            </a:r>
            <a:endParaRPr lang="en-US" sz="1800" b="0" i="0" dirty="0">
              <a:latin typeface="Arial"/>
              <a:ea typeface="+mn-ea"/>
              <a:cs typeface="Arial"/>
            </a:endParaRPr>
          </a:p>
        </p:txBody>
      </p:sp>
      <p:sp>
        <p:nvSpPr>
          <p:cNvPr id="15" name="TextBox 14"/>
          <p:cNvSpPr txBox="1"/>
          <p:nvPr/>
        </p:nvSpPr>
        <p:spPr>
          <a:xfrm>
            <a:off x="6595623" y="4873803"/>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dirty="0" smtClean="0">
                <a:latin typeface="Arial"/>
                <a:ea typeface="+mn-ea"/>
                <a:cs typeface="Arial"/>
              </a:rPr>
              <a:t> </a:t>
            </a:r>
            <a:r>
              <a:rPr lang="en-US" dirty="0" smtClean="0">
                <a:latin typeface="Arial"/>
                <a:cs typeface="Arial"/>
              </a:rPr>
              <a:t>Health Net</a:t>
            </a:r>
          </a:p>
          <a:p>
            <a:pPr algn="ctr" defTabSz="914400">
              <a:buNone/>
            </a:pPr>
            <a:r>
              <a:rPr lang="en-US" sz="1800" b="0" i="0" dirty="0" smtClean="0">
                <a:latin typeface="Arial"/>
                <a:ea typeface="+mn-ea"/>
                <a:cs typeface="Arial"/>
              </a:rPr>
              <a:t> Cal </a:t>
            </a:r>
            <a:r>
              <a:rPr lang="en-US" sz="1800" b="0" i="0" dirty="0" err="1">
                <a:latin typeface="Arial"/>
                <a:ea typeface="+mn-ea"/>
                <a:cs typeface="Arial"/>
              </a:rPr>
              <a:t>MediConnect</a:t>
            </a:r>
            <a:r>
              <a:rPr lang="en-US" sz="1800" b="0" i="0" dirty="0">
                <a:latin typeface="Arial"/>
                <a:ea typeface="+mn-ea"/>
                <a:cs typeface="Arial"/>
              </a:rPr>
              <a:t> </a:t>
            </a:r>
          </a:p>
        </p:txBody>
      </p:sp>
      <p:sp>
        <p:nvSpPr>
          <p:cNvPr id="16" name="TextBox 15"/>
          <p:cNvSpPr txBox="1"/>
          <p:nvPr/>
        </p:nvSpPr>
        <p:spPr>
          <a:xfrm>
            <a:off x="3405582" y="4879765"/>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dirty="0" smtClean="0">
                <a:latin typeface="Arial"/>
                <a:ea typeface="+mn-ea"/>
                <a:cs typeface="Arial"/>
              </a:rPr>
              <a:t> </a:t>
            </a:r>
            <a:r>
              <a:rPr lang="en-US" sz="1800" b="0" i="0" dirty="0" err="1" smtClean="0">
                <a:latin typeface="Arial"/>
                <a:ea typeface="+mn-ea"/>
                <a:cs typeface="Arial"/>
              </a:rPr>
              <a:t>CareMore</a:t>
            </a:r>
            <a:r>
              <a:rPr lang="en-US" sz="1800" b="0" i="0" dirty="0" smtClean="0">
                <a:latin typeface="Arial"/>
                <a:ea typeface="+mn-ea"/>
                <a:cs typeface="Arial"/>
              </a:rPr>
              <a:t> </a:t>
            </a:r>
          </a:p>
          <a:p>
            <a:pPr algn="ctr" defTabSz="914400">
              <a:buNone/>
            </a:pPr>
            <a:r>
              <a:rPr lang="en-US" sz="1800" b="0" i="0" dirty="0" smtClean="0">
                <a:latin typeface="Arial"/>
                <a:ea typeface="+mn-ea"/>
                <a:cs typeface="Arial"/>
              </a:rPr>
              <a:t>Cal </a:t>
            </a:r>
            <a:r>
              <a:rPr lang="en-US" sz="1800" b="0" i="0" dirty="0" err="1">
                <a:latin typeface="Arial"/>
                <a:ea typeface="+mn-ea"/>
                <a:cs typeface="Arial"/>
              </a:rPr>
              <a:t>MediConnect</a:t>
            </a:r>
            <a:endParaRPr lang="en-US" sz="1800" b="0" i="0" dirty="0">
              <a:latin typeface="Arial"/>
              <a:ea typeface="+mn-ea"/>
              <a:cs typeface="Arial"/>
            </a:endParaRPr>
          </a:p>
        </p:txBody>
      </p:sp>
      <p:sp>
        <p:nvSpPr>
          <p:cNvPr id="17" name="TextBox 16"/>
          <p:cNvSpPr txBox="1"/>
          <p:nvPr/>
        </p:nvSpPr>
        <p:spPr>
          <a:xfrm>
            <a:off x="4956177" y="5653257"/>
            <a:ext cx="2222500" cy="646331"/>
          </a:xfrm>
          <a:prstGeom prst="rect">
            <a:avLst/>
          </a:prstGeom>
          <a:solidFill>
            <a:schemeClr val="bg1"/>
          </a:solidFill>
          <a:ln w="28575" cmpd="sng">
            <a:solidFill>
              <a:srgbClr val="7089CF"/>
            </a:solidFill>
          </a:ln>
        </p:spPr>
        <p:txBody>
          <a:bodyPr wrap="square" rtlCol="0">
            <a:spAutoFit/>
          </a:bodyPr>
          <a:lstStyle/>
          <a:p>
            <a:pPr algn="ctr" defTabSz="914400">
              <a:buNone/>
            </a:pPr>
            <a:r>
              <a:rPr lang="en-US" sz="1800" b="0" i="0" dirty="0" smtClean="0">
                <a:latin typeface="Arial"/>
                <a:ea typeface="+mn-ea"/>
                <a:cs typeface="Arial"/>
              </a:rPr>
              <a:t> Molina </a:t>
            </a:r>
            <a:r>
              <a:rPr lang="en-US" dirty="0" smtClean="0">
                <a:latin typeface="Arial"/>
                <a:cs typeface="Arial"/>
              </a:rPr>
              <a:t>Dual Options</a:t>
            </a:r>
            <a:endParaRPr lang="en-US" sz="1800" b="0" i="0" dirty="0">
              <a:latin typeface="Arial"/>
              <a:ea typeface="+mn-ea"/>
              <a:cs typeface="Arial"/>
            </a:endParaRPr>
          </a:p>
        </p:txBody>
      </p:sp>
      <p:sp>
        <p:nvSpPr>
          <p:cNvPr id="18" name="Down Arrow 17"/>
          <p:cNvSpPr/>
          <p:nvPr/>
        </p:nvSpPr>
        <p:spPr>
          <a:xfrm>
            <a:off x="4495800" y="4267200"/>
            <a:ext cx="317500" cy="371264"/>
          </a:xfrm>
          <a:prstGeom prst="downArrow">
            <a:avLst/>
          </a:prstGeom>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Text Placeholder 6"/>
          <p:cNvSpPr txBox="1">
            <a:spLocks/>
          </p:cNvSpPr>
          <p:nvPr/>
        </p:nvSpPr>
        <p:spPr>
          <a:xfrm>
            <a:off x="234262" y="220134"/>
            <a:ext cx="8689604" cy="1014524"/>
          </a:xfrm>
          <a:prstGeom prst="rect">
            <a:avLst/>
          </a:prstGeom>
          <a:solidFill>
            <a:srgbClr val="C6D0EC"/>
          </a:solidFill>
        </p:spPr>
        <p:txBody>
          <a:bodyPr anchor="ct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marL="0" indent="0" algn="ctr" defTabSz="914400">
              <a:spcBef>
                <a:spcPts val="0"/>
              </a:spcBef>
              <a:buNone/>
            </a:pPr>
            <a:r>
              <a:rPr lang="en-US" sz="3200" b="0" i="0">
                <a:solidFill>
                  <a:srgbClr val="000000"/>
                </a:solidFill>
                <a:latin typeface="Trebuchet MS"/>
                <a:ea typeface="+mn-ea"/>
                <a:cs typeface="Trebuchet MS"/>
              </a:rPr>
              <a:t>Si tiene Medicare y Medi-Cal</a:t>
            </a:r>
          </a:p>
          <a:p>
            <a:pPr marL="0" indent="0" algn="ctr" defTabSz="914400">
              <a:spcBef>
                <a:spcPts val="0"/>
              </a:spcBef>
              <a:buNone/>
            </a:pPr>
            <a:r>
              <a:rPr lang="en-US" sz="3200" b="1" i="0">
                <a:solidFill>
                  <a:srgbClr val="000000"/>
                </a:solidFill>
                <a:latin typeface="Trebuchet MS"/>
                <a:ea typeface="+mn-ea"/>
                <a:cs typeface="Trebuchet MS"/>
              </a:rPr>
              <a:t>Opción 1: </a:t>
            </a:r>
            <a:r>
              <a:rPr lang="en-US" sz="3200" b="0" i="0">
                <a:solidFill>
                  <a:srgbClr val="000000"/>
                </a:solidFill>
                <a:latin typeface="Trebuchet MS"/>
                <a:ea typeface="+mn-ea"/>
                <a:cs typeface="Trebuchet MS"/>
              </a:rPr>
              <a:t>Elija Cal MediConnect</a:t>
            </a:r>
          </a:p>
        </p:txBody>
      </p:sp>
    </p:spTree>
    <p:extLst>
      <p:ext uri="{BB962C8B-B14F-4D97-AF65-F5344CB8AC3E}">
        <p14:creationId xmlns:p14="http://schemas.microsoft.com/office/powerpoint/2010/main" val="623332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8</a:t>
            </a:fld>
            <a:endParaRPr lang="en-US" sz="1200" b="0" i="0">
              <a:solidFill>
                <a:srgbClr val="000000"/>
              </a:solidFill>
              <a:latin typeface="Calisto MT"/>
              <a:ea typeface="+mn-ea"/>
              <a:cs typeface="+mn-cs"/>
            </a:endParaRPr>
          </a:p>
        </p:txBody>
      </p:sp>
      <p:graphicFrame>
        <p:nvGraphicFramePr>
          <p:cNvPr id="9" name="Diagram 8"/>
          <p:cNvGraphicFramePr/>
          <p:nvPr>
            <p:extLst>
              <p:ext uri="{D42A27DB-BD31-4B8C-83A1-F6EECF244321}">
                <p14:modId xmlns:p14="http://schemas.microsoft.com/office/powerpoint/2010/main" val="4217933505"/>
              </p:ext>
            </p:extLst>
          </p:nvPr>
        </p:nvGraphicFramePr>
        <p:xfrm>
          <a:off x="1608412" y="1929677"/>
          <a:ext cx="6350244" cy="4013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a:spLocks noGrp="1"/>
          </p:cNvSpPr>
          <p:nvPr>
            <p:ph type="title"/>
          </p:nvPr>
        </p:nvSpPr>
        <p:spPr>
          <a:xfrm>
            <a:off x="727888" y="244158"/>
            <a:ext cx="7721667" cy="1339850"/>
          </a:xfrm>
        </p:spPr>
        <p:txBody>
          <a:bodyPr>
            <a:normAutofit fontScale="90000"/>
          </a:bodyPr>
          <a:lstStyle/>
          <a:p>
            <a:pPr algn="ctr" defTabSz="914400">
              <a:spcBef>
                <a:spcPts val="0"/>
              </a:spcBef>
              <a:buNone/>
            </a:pPr>
            <a:r>
              <a:rPr lang="en-US" sz="4800" b="0" i="0" dirty="0" smtClean="0">
                <a:solidFill>
                  <a:srgbClr val="000000"/>
                </a:solidFill>
                <a:latin typeface="Trebuchet MS"/>
                <a:ea typeface="+mj-ea"/>
                <a:cs typeface="Trebuchet MS"/>
              </a:rPr>
              <a:t>Planes </a:t>
            </a:r>
            <a:r>
              <a:rPr lang="en-US" sz="4800" b="0" i="0" dirty="0">
                <a:solidFill>
                  <a:srgbClr val="000000"/>
                </a:solidFill>
                <a:latin typeface="Trebuchet MS"/>
                <a:ea typeface="+mj-ea"/>
                <a:cs typeface="Trebuchet MS"/>
              </a:rPr>
              <a:t>Cal </a:t>
            </a:r>
            <a:r>
              <a:rPr lang="en-US" sz="4800" b="0" i="0" dirty="0" err="1" smtClean="0">
                <a:solidFill>
                  <a:srgbClr val="000000"/>
                </a:solidFill>
                <a:latin typeface="Trebuchet MS"/>
                <a:ea typeface="+mj-ea"/>
                <a:cs typeface="Trebuchet MS"/>
              </a:rPr>
              <a:t>MediConnect</a:t>
            </a:r>
            <a:r>
              <a:rPr lang="en-US" sz="4800" b="0" i="0" dirty="0" smtClean="0">
                <a:solidFill>
                  <a:srgbClr val="000000"/>
                </a:solidFill>
                <a:latin typeface="Trebuchet MS"/>
                <a:ea typeface="+mj-ea"/>
                <a:cs typeface="Trebuchet MS"/>
              </a:rPr>
              <a:t> en Los Angeles</a:t>
            </a:r>
            <a:endParaRPr lang="en-US" sz="4800" b="0" i="0" dirty="0">
              <a:solidFill>
                <a:srgbClr val="000000"/>
              </a:solidFill>
              <a:latin typeface="Trebuchet MS"/>
              <a:ea typeface="+mj-ea"/>
              <a:cs typeface="Trebuchet MS"/>
            </a:endParaRPr>
          </a:p>
        </p:txBody>
      </p:sp>
    </p:spTree>
    <p:extLst>
      <p:ext uri="{BB962C8B-B14F-4D97-AF65-F5344CB8AC3E}">
        <p14:creationId xmlns:p14="http://schemas.microsoft.com/office/powerpoint/2010/main" val="247770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defTabSz="914400">
              <a:spcBef>
                <a:spcPts val="0"/>
              </a:spcBef>
              <a:buNone/>
            </a:pPr>
            <a:r>
              <a:rPr lang="en-US" sz="4800" b="0" i="0">
                <a:solidFill>
                  <a:srgbClr val="000000"/>
                </a:solidFill>
                <a:latin typeface="Trebuchet MS"/>
                <a:ea typeface="+mj-ea"/>
                <a:cs typeface="Trebuchet MS"/>
              </a:rPr>
              <a:t>Cal MediConnect</a:t>
            </a:r>
            <a:br>
              <a:rPr lang="en-US" sz="4800" b="0" i="0">
                <a:solidFill>
                  <a:srgbClr val="000000"/>
                </a:solidFill>
                <a:latin typeface="Trebuchet MS"/>
                <a:ea typeface="+mj-ea"/>
                <a:cs typeface="Trebuchet MS"/>
              </a:rPr>
            </a:br>
            <a:r>
              <a:rPr lang="en-US" sz="4800" b="0" i="0">
                <a:solidFill>
                  <a:srgbClr val="000000"/>
                </a:solidFill>
                <a:latin typeface="Trebuchet MS"/>
                <a:ea typeface="+mj-ea"/>
                <a:cs typeface="Trebuchet MS"/>
              </a:rPr>
              <a:t>Costo y copagos</a:t>
            </a:r>
          </a:p>
        </p:txBody>
      </p:sp>
      <p:sp>
        <p:nvSpPr>
          <p:cNvPr id="3" name="Content Placeholder 2"/>
          <p:cNvSpPr>
            <a:spLocks noGrp="1"/>
          </p:cNvSpPr>
          <p:nvPr>
            <p:ph idx="1"/>
          </p:nvPr>
        </p:nvSpPr>
        <p:spPr>
          <a:xfrm>
            <a:off x="900112" y="1968501"/>
            <a:ext cx="7345363" cy="3931920"/>
          </a:xfrm>
        </p:spPr>
        <p:txBody>
          <a:bodyPr>
            <a:normAutofit fontScale="92500" lnSpcReduction="20000"/>
          </a:bodyPr>
          <a:lstStyle/>
          <a:p>
            <a:pPr marL="347472" indent="-347472" algn="l" defTabSz="914400">
              <a:lnSpc>
                <a:spcPct val="12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No hay </a:t>
            </a:r>
            <a:r>
              <a:rPr lang="en-US" sz="2400" b="0" i="0" dirty="0" err="1">
                <a:solidFill>
                  <a:srgbClr val="000000"/>
                </a:solidFill>
                <a:latin typeface="Trebuchet MS"/>
                <a:ea typeface="+mn-ea"/>
                <a:cs typeface="Trebuchet MS"/>
              </a:rPr>
              <a:t>costos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adicionales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asociados</a:t>
            </a:r>
            <a:r>
              <a:rPr lang="en-US" sz="2400" b="0" i="0" dirty="0">
                <a:solidFill>
                  <a:srgbClr val="000000"/>
                </a:solidFill>
                <a:latin typeface="Trebuchet MS"/>
                <a:ea typeface="+mn-ea"/>
                <a:cs typeface="Trebuchet MS"/>
              </a:rPr>
              <a:t> con </a:t>
            </a:r>
            <a:r>
              <a:rPr lang="en-US" sz="2400" b="0" i="0" dirty="0" err="1">
                <a:solidFill>
                  <a:srgbClr val="000000"/>
                </a:solidFill>
                <a:latin typeface="Trebuchet MS"/>
                <a:ea typeface="+mn-ea"/>
                <a:cs typeface="Trebuchet MS"/>
              </a:rPr>
              <a:t>unirse</a:t>
            </a:r>
            <a:r>
              <a:rPr lang="en-US" sz="2400" b="0" i="0" dirty="0">
                <a:solidFill>
                  <a:srgbClr val="000000"/>
                </a:solidFill>
                <a:latin typeface="Trebuchet MS"/>
                <a:ea typeface="+mn-ea"/>
                <a:cs typeface="Trebuchet MS"/>
              </a:rPr>
              <a:t> al plan Cal </a:t>
            </a:r>
            <a:r>
              <a:rPr lang="en-US" sz="2400" b="0" i="0" dirty="0" err="1">
                <a:solidFill>
                  <a:srgbClr val="000000"/>
                </a:solidFill>
                <a:latin typeface="Trebuchet MS"/>
                <a:ea typeface="+mn-ea"/>
                <a:cs typeface="Trebuchet MS"/>
              </a:rPr>
              <a:t>MediConnect</a:t>
            </a:r>
            <a:r>
              <a:rPr lang="en-US" sz="2400" b="0" i="0" dirty="0">
                <a:solidFill>
                  <a:srgbClr val="000000"/>
                </a:solidFill>
                <a:latin typeface="Trebuchet MS"/>
                <a:ea typeface="+mn-ea"/>
                <a:cs typeface="Trebuchet MS"/>
              </a:rPr>
              <a:t>.</a:t>
            </a:r>
          </a:p>
          <a:p>
            <a:pPr marL="347472" indent="-347472" algn="l" defTabSz="914400">
              <a:lnSpc>
                <a:spcPct val="120000"/>
              </a:lnSpc>
              <a:spcBef>
                <a:spcPts val="2000"/>
              </a:spcBef>
              <a:buClr>
                <a:schemeClr val="tx1">
                  <a:lumMod val="75000"/>
                </a:schemeClr>
              </a:buClr>
              <a:buFont typeface="Arial"/>
              <a:buChar char="•"/>
            </a:pPr>
            <a:r>
              <a:rPr lang="en-US" sz="2400" b="0" i="0" dirty="0" err="1">
                <a:solidFill>
                  <a:srgbClr val="000000"/>
                </a:solidFill>
                <a:latin typeface="Trebuchet MS"/>
                <a:ea typeface="+mn-ea"/>
                <a:cs typeface="Trebuchet MS"/>
              </a:rPr>
              <a:t>Verifique</a:t>
            </a:r>
            <a:r>
              <a:rPr lang="en-US" sz="2400" b="0" i="0" dirty="0">
                <a:solidFill>
                  <a:srgbClr val="000000"/>
                </a:solidFill>
                <a:latin typeface="Trebuchet MS"/>
                <a:ea typeface="+mn-ea"/>
                <a:cs typeface="Trebuchet MS"/>
              </a:rPr>
              <a:t> con el plan Cal </a:t>
            </a:r>
            <a:r>
              <a:rPr lang="en-US" sz="2400" b="0" i="0" dirty="0" err="1">
                <a:solidFill>
                  <a:srgbClr val="000000"/>
                </a:solidFill>
                <a:latin typeface="Trebuchet MS"/>
                <a:ea typeface="+mn-ea"/>
                <a:cs typeface="Trebuchet MS"/>
              </a:rPr>
              <a:t>MediConnect</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acerca</a:t>
            </a:r>
            <a:r>
              <a:rPr lang="en-US" sz="2400" b="0" i="0" dirty="0">
                <a:solidFill>
                  <a:srgbClr val="000000"/>
                </a:solidFill>
                <a:latin typeface="Trebuchet MS"/>
                <a:ea typeface="+mn-ea"/>
                <a:cs typeface="Trebuchet MS"/>
              </a:rPr>
              <a:t> de los </a:t>
            </a:r>
            <a:r>
              <a:rPr lang="en-US" sz="2400" b="0" i="0" dirty="0" err="1">
                <a:solidFill>
                  <a:srgbClr val="000000"/>
                </a:solidFill>
                <a:latin typeface="Trebuchet MS"/>
                <a:ea typeface="+mn-ea"/>
                <a:cs typeface="Trebuchet MS"/>
              </a:rPr>
              <a:t>costos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asociados</a:t>
            </a:r>
            <a:r>
              <a:rPr lang="en-US" sz="2400" b="0" i="0" dirty="0">
                <a:solidFill>
                  <a:srgbClr val="000000"/>
                </a:solidFill>
                <a:latin typeface="Trebuchet MS"/>
                <a:ea typeface="+mn-ea"/>
                <a:cs typeface="Trebuchet MS"/>
              </a:rPr>
              <a:t> con la parte D de Medicare y para </a:t>
            </a:r>
            <a:r>
              <a:rPr lang="en-US" sz="2400" b="0" i="0" dirty="0" err="1">
                <a:solidFill>
                  <a:srgbClr val="000000"/>
                </a:solidFill>
                <a:latin typeface="Trebuchet MS"/>
                <a:ea typeface="+mn-ea"/>
                <a:cs typeface="Trebuchet MS"/>
              </a:rPr>
              <a:t>asegurarse</a:t>
            </a:r>
            <a:r>
              <a:rPr lang="en-US" sz="2400" b="0" i="0" dirty="0">
                <a:solidFill>
                  <a:srgbClr val="000000"/>
                </a:solidFill>
                <a:latin typeface="Trebuchet MS"/>
                <a:ea typeface="+mn-ea"/>
                <a:cs typeface="Trebuchet MS"/>
              </a:rPr>
              <a:t> </a:t>
            </a:r>
            <a:r>
              <a:rPr lang="en-US" sz="2400" b="0" i="0" dirty="0" smtClean="0">
                <a:solidFill>
                  <a:srgbClr val="000000"/>
                </a:solidFill>
                <a:latin typeface="Trebuchet MS"/>
                <a:ea typeface="+mn-ea"/>
                <a:cs typeface="Trebuchet MS"/>
              </a:rPr>
              <a:t>de </a:t>
            </a:r>
            <a:r>
              <a:rPr lang="en-US" sz="2400" b="0" i="0" dirty="0" err="1" smtClean="0">
                <a:solidFill>
                  <a:srgbClr val="000000"/>
                </a:solidFill>
                <a:latin typeface="Trebuchet MS"/>
                <a:ea typeface="+mn-ea"/>
                <a:cs typeface="Trebuchet MS"/>
              </a:rPr>
              <a:t>que</a:t>
            </a:r>
            <a:r>
              <a:rPr lang="en-US" sz="2400" b="0" i="0" dirty="0" smtClean="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sus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medicamentos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están</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cubiertos</a:t>
            </a:r>
            <a:r>
              <a:rPr lang="en-US" sz="2400" b="0" i="0" dirty="0">
                <a:solidFill>
                  <a:srgbClr val="000000"/>
                </a:solidFill>
                <a:latin typeface="Trebuchet MS"/>
                <a:ea typeface="+mn-ea"/>
                <a:cs typeface="Trebuchet MS"/>
              </a:rPr>
              <a:t>.</a:t>
            </a:r>
          </a:p>
          <a:p>
            <a:pPr marL="347472" indent="-347472" algn="l" defTabSz="914400">
              <a:lnSpc>
                <a:spcPct val="130000"/>
              </a:lnSpc>
              <a:spcBef>
                <a:spcPts val="2000"/>
              </a:spcBef>
              <a:buClr>
                <a:schemeClr val="tx1">
                  <a:lumMod val="75000"/>
                </a:schemeClr>
              </a:buClr>
              <a:buFont typeface="Arial"/>
              <a:buChar char="•"/>
            </a:pPr>
            <a:r>
              <a:rPr lang="en-US" sz="2400" b="0" i="0" dirty="0">
                <a:solidFill>
                  <a:srgbClr val="000000"/>
                </a:solidFill>
                <a:latin typeface="Trebuchet MS"/>
                <a:ea typeface="+mn-ea"/>
                <a:cs typeface="Trebuchet MS"/>
              </a:rPr>
              <a:t>Los </a:t>
            </a:r>
            <a:r>
              <a:rPr lang="en-US" sz="2400" b="0" i="0" dirty="0" err="1">
                <a:solidFill>
                  <a:srgbClr val="000000"/>
                </a:solidFill>
                <a:latin typeface="Trebuchet MS"/>
                <a:ea typeface="+mn-ea"/>
                <a:cs typeface="Trebuchet MS"/>
              </a:rPr>
              <a:t>copagos</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serán</a:t>
            </a:r>
            <a:r>
              <a:rPr lang="en-US" sz="2400" b="0" i="0" dirty="0">
                <a:solidFill>
                  <a:srgbClr val="000000"/>
                </a:solidFill>
                <a:latin typeface="Trebuchet MS"/>
                <a:ea typeface="+mn-ea"/>
                <a:cs typeface="Trebuchet MS"/>
              </a:rPr>
              <a:t> </a:t>
            </a:r>
            <a:r>
              <a:rPr lang="en-US" sz="2400" b="0" i="0" dirty="0" err="1">
                <a:solidFill>
                  <a:srgbClr val="000000"/>
                </a:solidFill>
                <a:latin typeface="Trebuchet MS"/>
                <a:ea typeface="+mn-ea"/>
                <a:cs typeface="Trebuchet MS"/>
              </a:rPr>
              <a:t>iguales</a:t>
            </a:r>
            <a:r>
              <a:rPr lang="en-US" sz="2400" b="0" i="0" dirty="0">
                <a:solidFill>
                  <a:srgbClr val="000000"/>
                </a:solidFill>
                <a:latin typeface="Trebuchet MS"/>
                <a:ea typeface="+mn-ea"/>
                <a:cs typeface="Trebuchet MS"/>
              </a:rPr>
              <a:t> a los de </a:t>
            </a:r>
            <a:r>
              <a:rPr lang="en-US" sz="2400" b="0" i="0" dirty="0" err="1">
                <a:solidFill>
                  <a:srgbClr val="000000"/>
                </a:solidFill>
                <a:latin typeface="Trebuchet MS"/>
                <a:ea typeface="+mn-ea"/>
                <a:cs typeface="Trebuchet MS"/>
              </a:rPr>
              <a:t>ahora</a:t>
            </a:r>
            <a:r>
              <a:rPr lang="en-US" sz="2400" b="0" i="0" dirty="0">
                <a:solidFill>
                  <a:srgbClr val="000000"/>
                </a:solidFill>
                <a:latin typeface="Trebuchet MS"/>
                <a:ea typeface="+mn-ea"/>
                <a:cs typeface="Trebuchet MS"/>
              </a:rPr>
              <a:t>.</a:t>
            </a:r>
          </a:p>
          <a:p>
            <a:pPr lvl="1">
              <a:lnSpc>
                <a:spcPct val="130000"/>
              </a:lnSpc>
            </a:pPr>
            <a:r>
              <a:rPr lang="en-US" b="0" i="0" dirty="0">
                <a:solidFill>
                  <a:srgbClr val="000000"/>
                </a:solidFill>
                <a:latin typeface="Trebuchet MS"/>
                <a:cs typeface="Trebuchet MS"/>
              </a:rPr>
              <a:t>Si </a:t>
            </a:r>
            <a:r>
              <a:rPr lang="en-US" b="0" i="0" dirty="0" err="1">
                <a:solidFill>
                  <a:srgbClr val="000000"/>
                </a:solidFill>
                <a:latin typeface="Trebuchet MS"/>
                <a:cs typeface="Trebuchet MS"/>
              </a:rPr>
              <a:t>usted</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es</a:t>
            </a:r>
            <a:r>
              <a:rPr lang="en-US" b="0" i="0" dirty="0">
                <a:solidFill>
                  <a:srgbClr val="000000"/>
                </a:solidFill>
                <a:latin typeface="Trebuchet MS"/>
                <a:cs typeface="Trebuchet MS"/>
              </a:rPr>
              <a:t> </a:t>
            </a:r>
            <a:r>
              <a:rPr lang="en-US" b="0" i="0" dirty="0" err="1" smtClean="0">
                <a:solidFill>
                  <a:srgbClr val="000000"/>
                </a:solidFill>
                <a:latin typeface="Trebuchet MS"/>
                <a:cs typeface="Trebuchet MS"/>
              </a:rPr>
              <a:t>Medi-Medi</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sus</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proveedores</a:t>
            </a:r>
            <a:r>
              <a:rPr lang="en-US" b="0" i="0" dirty="0">
                <a:solidFill>
                  <a:srgbClr val="000000"/>
                </a:solidFill>
                <a:latin typeface="Trebuchet MS"/>
                <a:cs typeface="Trebuchet MS"/>
              </a:rPr>
              <a:t> no </a:t>
            </a:r>
            <a:r>
              <a:rPr lang="en-US" b="0" i="0" dirty="0" err="1">
                <a:solidFill>
                  <a:srgbClr val="000000"/>
                </a:solidFill>
                <a:latin typeface="Trebuchet MS"/>
                <a:cs typeface="Trebuchet MS"/>
              </a:rPr>
              <a:t>deben</a:t>
            </a:r>
            <a:r>
              <a:rPr lang="en-US" b="0" i="0" dirty="0">
                <a:solidFill>
                  <a:srgbClr val="000000"/>
                </a:solidFill>
                <a:latin typeface="Trebuchet MS"/>
                <a:cs typeface="Trebuchet MS"/>
              </a:rPr>
              <a:t> </a:t>
            </a:r>
            <a:r>
              <a:rPr lang="en-US" dirty="0" err="1" smtClean="0">
                <a:solidFill>
                  <a:srgbClr val="000000"/>
                </a:solidFill>
                <a:latin typeface="Trebuchet MS"/>
                <a:cs typeface="Trebuchet MS"/>
              </a:rPr>
              <a:t>mandarle</a:t>
            </a:r>
            <a:r>
              <a:rPr lang="en-US" dirty="0" smtClean="0">
                <a:solidFill>
                  <a:srgbClr val="000000"/>
                </a:solidFill>
                <a:latin typeface="Trebuchet MS"/>
                <a:cs typeface="Trebuchet MS"/>
              </a:rPr>
              <a:t> </a:t>
            </a:r>
            <a:r>
              <a:rPr lang="en-US" dirty="0" err="1" smtClean="0">
                <a:solidFill>
                  <a:srgbClr val="000000"/>
                </a:solidFill>
                <a:latin typeface="Trebuchet MS"/>
                <a:cs typeface="Trebuchet MS"/>
              </a:rPr>
              <a:t>ningun</a:t>
            </a:r>
            <a:r>
              <a:rPr lang="en-US" dirty="0" smtClean="0">
                <a:solidFill>
                  <a:srgbClr val="000000"/>
                </a:solidFill>
                <a:latin typeface="Trebuchet MS"/>
                <a:cs typeface="Trebuchet MS"/>
              </a:rPr>
              <a:t> </a:t>
            </a:r>
            <a:r>
              <a:rPr lang="en-US" dirty="0" err="1" smtClean="0">
                <a:solidFill>
                  <a:srgbClr val="000000"/>
                </a:solidFill>
                <a:latin typeface="Trebuchet MS"/>
                <a:cs typeface="Trebuchet MS"/>
              </a:rPr>
              <a:t>tipo</a:t>
            </a:r>
            <a:r>
              <a:rPr lang="en-US" dirty="0" smtClean="0">
                <a:solidFill>
                  <a:srgbClr val="000000"/>
                </a:solidFill>
                <a:latin typeface="Trebuchet MS"/>
                <a:cs typeface="Trebuchet MS"/>
              </a:rPr>
              <a:t> de </a:t>
            </a:r>
            <a:r>
              <a:rPr lang="en-US" dirty="0" err="1" smtClean="0">
                <a:solidFill>
                  <a:srgbClr val="000000"/>
                </a:solidFill>
                <a:latin typeface="Trebuchet MS"/>
                <a:cs typeface="Trebuchet MS"/>
              </a:rPr>
              <a:t>cobros</a:t>
            </a:r>
            <a:r>
              <a:rPr lang="en-US" b="0" i="0" dirty="0" smtClean="0">
                <a:solidFill>
                  <a:srgbClr val="000000"/>
                </a:solidFill>
                <a:latin typeface="Trebuchet MS"/>
                <a:cs typeface="Trebuchet MS"/>
              </a:rPr>
              <a:t> </a:t>
            </a:r>
            <a:r>
              <a:rPr lang="en-US" b="0" i="0" dirty="0">
                <a:solidFill>
                  <a:srgbClr val="000000"/>
                </a:solidFill>
                <a:latin typeface="Trebuchet MS"/>
                <a:cs typeface="Trebuchet MS"/>
              </a:rPr>
              <a:t>y </a:t>
            </a:r>
            <a:r>
              <a:rPr lang="en-US" b="0" i="0" dirty="0" err="1">
                <a:solidFill>
                  <a:srgbClr val="000000"/>
                </a:solidFill>
                <a:latin typeface="Trebuchet MS"/>
                <a:cs typeface="Trebuchet MS"/>
              </a:rPr>
              <a:t>esto</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seguirá</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igual</a:t>
            </a:r>
            <a:r>
              <a:rPr lang="en-US" b="0" i="0" dirty="0">
                <a:solidFill>
                  <a:srgbClr val="000000"/>
                </a:solidFill>
                <a:latin typeface="Trebuchet MS"/>
                <a:cs typeface="Trebuchet MS"/>
              </a:rPr>
              <a:t> </a:t>
            </a:r>
            <a:r>
              <a:rPr lang="en-US" b="0" i="0" dirty="0" err="1">
                <a:solidFill>
                  <a:srgbClr val="000000"/>
                </a:solidFill>
                <a:latin typeface="Trebuchet MS"/>
                <a:cs typeface="Trebuchet MS"/>
              </a:rPr>
              <a:t>bajo</a:t>
            </a:r>
            <a:r>
              <a:rPr lang="en-US" b="0" i="0" dirty="0">
                <a:solidFill>
                  <a:srgbClr val="000000"/>
                </a:solidFill>
                <a:latin typeface="Trebuchet MS"/>
                <a:cs typeface="Trebuchet MS"/>
              </a:rPr>
              <a:t> Cal </a:t>
            </a:r>
            <a:r>
              <a:rPr lang="en-US" b="0" i="0" dirty="0" err="1">
                <a:solidFill>
                  <a:srgbClr val="000000"/>
                </a:solidFill>
                <a:latin typeface="Trebuchet MS"/>
                <a:cs typeface="Trebuchet MS"/>
              </a:rPr>
              <a:t>MediConnect</a:t>
            </a:r>
            <a:r>
              <a:rPr lang="en-US" b="0" i="0" dirty="0">
                <a:solidFill>
                  <a:srgbClr val="000000"/>
                </a:solidFill>
                <a:latin typeface="Trebuchet MS"/>
                <a:cs typeface="Trebuchet MS"/>
              </a:rPr>
              <a:t>.</a:t>
            </a:r>
          </a:p>
          <a:p>
            <a:pPr marL="347472" indent="-347472" algn="l" defTabSz="914400">
              <a:lnSpc>
                <a:spcPct val="120000"/>
              </a:lnSpc>
              <a:spcBef>
                <a:spcPts val="2000"/>
              </a:spcBef>
              <a:buClr>
                <a:schemeClr val="tx1">
                  <a:lumMod val="75000"/>
                </a:schemeClr>
              </a:buClr>
              <a:buFont typeface="Arial"/>
              <a:buChar char="•"/>
            </a:pPr>
            <a:endParaRPr lang="en-US" dirty="0" smtClean="0">
              <a:solidFill>
                <a:srgbClr val="000000"/>
              </a:solidFill>
              <a:latin typeface="Trebuchet MS"/>
              <a:cs typeface="Trebuchet MS"/>
            </a:endParaRPr>
          </a:p>
        </p:txBody>
      </p:sp>
      <p:sp>
        <p:nvSpPr>
          <p:cNvPr id="4" name="Slide Number Placeholder 3"/>
          <p:cNvSpPr>
            <a:spLocks noGrp="1"/>
          </p:cNvSpPr>
          <p:nvPr>
            <p:ph type="sldNum" sz="quarter" idx="12"/>
          </p:nvPr>
        </p:nvSpPr>
        <p:spPr/>
        <p:txBody>
          <a:bodyPr/>
          <a:lstStyle/>
          <a:p>
            <a:pPr marL="0" algn="ctr" defTabSz="914400">
              <a:buNone/>
            </a:pPr>
            <a:fld id="{CFE4BAC9-6D41-4691-9299-18EF07EF0177}" type="slidenum">
              <a:rPr lang="en-US" sz="1200" b="0" i="0">
                <a:solidFill>
                  <a:srgbClr val="000000"/>
                </a:solidFill>
                <a:latin typeface="Calisto MT"/>
                <a:ea typeface="+mn-ea"/>
                <a:cs typeface="+mn-cs"/>
              </a:rPr>
              <a:t>9</a:t>
            </a:fld>
            <a:endParaRPr lang="en-US" sz="1200" b="0" i="0">
              <a:solidFill>
                <a:srgbClr val="000000"/>
              </a:solidFill>
              <a:latin typeface="Calisto MT"/>
              <a:ea typeface="+mn-ea"/>
              <a:cs typeface="+mn-cs"/>
            </a:endParaRPr>
          </a:p>
        </p:txBody>
      </p:sp>
    </p:spTree>
    <p:extLst>
      <p:ext uri="{BB962C8B-B14F-4D97-AF65-F5344CB8AC3E}">
        <p14:creationId xmlns:p14="http://schemas.microsoft.com/office/powerpoint/2010/main" val="1402573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ustom 7">
      <a:dk1>
        <a:sysClr val="windowText" lastClr="000000"/>
      </a:dk1>
      <a:lt1>
        <a:sysClr val="window" lastClr="FFFFFF"/>
      </a:lt1>
      <a:dk2>
        <a:srgbClr val="000080"/>
      </a:dk2>
      <a:lt2>
        <a:srgbClr val="7089CF"/>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17185</TotalTime>
  <Words>1921</Words>
  <Application>Microsoft Office PowerPoint</Application>
  <PresentationFormat>On-screen Show (4:3)</PresentationFormat>
  <Paragraphs>252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Capital</vt:lpstr>
      <vt:lpstr>Iniciativa de Atención Coordinada de California</vt:lpstr>
      <vt:lpstr>Medicare y Medi-Cal hoy</vt:lpstr>
      <vt:lpstr>Medicare y Medi-Cal hoy</vt:lpstr>
      <vt:lpstr>La Ley de Iniciativa de Atención Coordinada: Dos partes</vt:lpstr>
      <vt:lpstr>PowerPoint Presentation</vt:lpstr>
      <vt:lpstr>PowerPoint Presentation</vt:lpstr>
      <vt:lpstr>PowerPoint Presentation</vt:lpstr>
      <vt:lpstr>Planes Cal MediConnect en Los Angeles</vt:lpstr>
      <vt:lpstr>Cal MediConnect Costo y copagos</vt:lpstr>
      <vt:lpstr>PowerPoint Presentation</vt:lpstr>
      <vt:lpstr>PowerPoint Presentation</vt:lpstr>
      <vt:lpstr>PowerPoint Presentation</vt:lpstr>
      <vt:lpstr>Planes Medi-Cal</vt:lpstr>
      <vt:lpstr>PowerPoint Presentation</vt:lpstr>
      <vt:lpstr>Planes PACE </vt:lpstr>
      <vt:lpstr>Cuándo esperar avisos</vt:lpstr>
      <vt:lpstr>Busque el sobre azul</vt:lpstr>
      <vt:lpstr>Avisos de Cal MediConnect</vt:lpstr>
      <vt:lpstr>Guía de Cal MediConnect</vt:lpstr>
      <vt:lpstr>MLTSS</vt:lpstr>
      <vt:lpstr>Llame a Health Care Options</vt:lpstr>
      <vt:lpstr>Use el formulario de opciones para elegir el plan que desea</vt:lpstr>
      <vt:lpstr>Si necesita ayuda, pídala  al Plan</vt:lpstr>
      <vt:lpstr>A quién llamar</vt:lpstr>
      <vt:lpstr>Programa del Defensor de Cal MediConnect</vt:lpstr>
      <vt:lpstr>Recursos adicionales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California’s Coordinated Care Initiative</dc:title>
  <dc:creator>Emma Daugherty</dc:creator>
  <cp:lastModifiedBy>rinacruz</cp:lastModifiedBy>
  <cp:revision>300</cp:revision>
  <cp:lastPrinted>2014-05-14T00:14:35Z</cp:lastPrinted>
  <dcterms:created xsi:type="dcterms:W3CDTF">2013-08-01T17:22:04Z</dcterms:created>
  <dcterms:modified xsi:type="dcterms:W3CDTF">2014-06-12T18:38:43Z</dcterms:modified>
</cp:coreProperties>
</file>