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56" r:id="rId2"/>
    <p:sldId id="258" r:id="rId3"/>
    <p:sldId id="259" r:id="rId4"/>
    <p:sldId id="261" r:id="rId5"/>
    <p:sldId id="262" r:id="rId6"/>
    <p:sldId id="263" r:id="rId7"/>
    <p:sldId id="264" r:id="rId8"/>
    <p:sldId id="265" r:id="rId9"/>
    <p:sldId id="266" r:id="rId10"/>
    <p:sldId id="268" r:id="rId11"/>
    <p:sldId id="271" r:id="rId12"/>
    <p:sldId id="278" r:id="rId13"/>
    <p:sldId id="279" r:id="rId14"/>
    <p:sldId id="276" r:id="rId15"/>
    <p:sldId id="273" r:id="rId16"/>
    <p:sldId id="277" r:id="rId17"/>
    <p:sldId id="269"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64" autoAdjust="0"/>
  </p:normalViewPr>
  <p:slideViewPr>
    <p:cSldViewPr>
      <p:cViewPr varScale="1">
        <p:scale>
          <a:sx n="71" d="100"/>
          <a:sy n="71" d="100"/>
        </p:scale>
        <p:origin x="-10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2F29A-830C-4280-A286-BB6EE2939B0E}"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F6F74B59-9289-46B9-9201-0EF1CF73AE4A}">
      <dgm:prSet phldrT="[Text]"/>
      <dgm:spPr>
        <a:ln>
          <a:solidFill>
            <a:schemeClr val="accent2"/>
          </a:solidFill>
        </a:ln>
      </dgm:spPr>
      <dgm:t>
        <a:bodyPr/>
        <a:lstStyle/>
        <a:p>
          <a:r>
            <a:rPr lang="en-US" dirty="0" smtClean="0"/>
            <a:t>LTCIP</a:t>
          </a:r>
          <a:endParaRPr lang="en-US" dirty="0"/>
        </a:p>
      </dgm:t>
    </dgm:pt>
    <dgm:pt modelId="{87594704-4B03-41FF-925D-4B500DE463BB}" type="parTrans" cxnId="{139CAD1E-C4C2-4825-90E9-A7B1A0B5DC95}">
      <dgm:prSet/>
      <dgm:spPr/>
      <dgm:t>
        <a:bodyPr/>
        <a:lstStyle/>
        <a:p>
          <a:endParaRPr lang="en-US"/>
        </a:p>
      </dgm:t>
    </dgm:pt>
    <dgm:pt modelId="{1DDABE0D-0C49-4AF5-82B1-1EC1B434D5F1}" type="sibTrans" cxnId="{139CAD1E-C4C2-4825-90E9-A7B1A0B5DC95}">
      <dgm:prSet/>
      <dgm:spPr/>
      <dgm:t>
        <a:bodyPr/>
        <a:lstStyle/>
        <a:p>
          <a:endParaRPr lang="en-US"/>
        </a:p>
      </dgm:t>
    </dgm:pt>
    <dgm:pt modelId="{327B3A19-6775-4344-99FB-33AB7BC4120B}">
      <dgm:prSet phldrT="[Text]" custT="1"/>
      <dgm:spPr>
        <a:ln>
          <a:solidFill>
            <a:srgbClr val="FFFF00"/>
          </a:solidFill>
        </a:ln>
      </dgm:spPr>
      <dgm:t>
        <a:bodyPr/>
        <a:lstStyle/>
        <a:p>
          <a:r>
            <a:rPr lang="en-US" sz="2800" b="1" dirty="0" smtClean="0"/>
            <a:t>ADRC</a:t>
          </a:r>
          <a:endParaRPr lang="en-US" sz="2800" b="1" dirty="0"/>
        </a:p>
      </dgm:t>
    </dgm:pt>
    <dgm:pt modelId="{626B4D17-2D6D-41A2-BF49-83DA19190C2A}" type="parTrans" cxnId="{767B8CCD-0BFC-4AEA-8C1E-3D8AED992565}">
      <dgm:prSet/>
      <dgm:spPr>
        <a:ln>
          <a:solidFill>
            <a:srgbClr val="7030A0"/>
          </a:solidFill>
        </a:ln>
      </dgm:spPr>
      <dgm:t>
        <a:bodyPr/>
        <a:lstStyle/>
        <a:p>
          <a:endParaRPr lang="en-US"/>
        </a:p>
      </dgm:t>
    </dgm:pt>
    <dgm:pt modelId="{27D624B5-3BC2-4E85-B589-9239216B32E8}" type="sibTrans" cxnId="{767B8CCD-0BFC-4AEA-8C1E-3D8AED992565}">
      <dgm:prSet/>
      <dgm:spPr/>
      <dgm:t>
        <a:bodyPr/>
        <a:lstStyle/>
        <a:p>
          <a:endParaRPr lang="en-US"/>
        </a:p>
      </dgm:t>
    </dgm:pt>
    <dgm:pt modelId="{7B6A1270-10F3-4E4D-81BB-C6FE19345933}">
      <dgm:prSet phldrT="[Text]" custT="1"/>
      <dgm:spPr>
        <a:ln>
          <a:solidFill>
            <a:srgbClr val="FFFF00"/>
          </a:solidFill>
        </a:ln>
      </dgm:spPr>
      <dgm:t>
        <a:bodyPr/>
        <a:lstStyle/>
        <a:p>
          <a:r>
            <a:rPr lang="en-US" sz="2400" b="1" dirty="0" smtClean="0"/>
            <a:t>San Diego Network of Care</a:t>
          </a:r>
          <a:endParaRPr lang="en-US" sz="2400" b="1" dirty="0"/>
        </a:p>
      </dgm:t>
    </dgm:pt>
    <dgm:pt modelId="{C563BEB0-5B51-4329-A97F-F55BD462FC0C}" type="parTrans" cxnId="{1813C155-2D57-42BA-A7AC-114826A72BF0}">
      <dgm:prSet/>
      <dgm:spPr>
        <a:ln>
          <a:solidFill>
            <a:srgbClr val="7030A0"/>
          </a:solidFill>
        </a:ln>
      </dgm:spPr>
      <dgm:t>
        <a:bodyPr/>
        <a:lstStyle/>
        <a:p>
          <a:endParaRPr lang="en-US"/>
        </a:p>
      </dgm:t>
    </dgm:pt>
    <dgm:pt modelId="{9E5378EC-1BCE-4BB7-B701-974F20FB434E}" type="sibTrans" cxnId="{1813C155-2D57-42BA-A7AC-114826A72BF0}">
      <dgm:prSet/>
      <dgm:spPr/>
      <dgm:t>
        <a:bodyPr/>
        <a:lstStyle/>
        <a:p>
          <a:endParaRPr lang="en-US"/>
        </a:p>
      </dgm:t>
    </dgm:pt>
    <dgm:pt modelId="{F89AB13E-22E3-4C52-B9AF-C29E0900BB87}">
      <dgm:prSet phldrT="[Text]" custT="1"/>
      <dgm:spPr>
        <a:ln>
          <a:solidFill>
            <a:srgbClr val="FFFF00"/>
          </a:solidFill>
        </a:ln>
      </dgm:spPr>
      <dgm:t>
        <a:bodyPr/>
        <a:lstStyle/>
        <a:p>
          <a:pPr marL="0" indent="0">
            <a:tabLst/>
          </a:pPr>
          <a:r>
            <a:rPr lang="en-US" sz="2300" b="1" dirty="0" smtClean="0"/>
            <a:t>CCI Advisory Committee</a:t>
          </a:r>
          <a:endParaRPr lang="en-US" sz="2300" b="1" dirty="0"/>
        </a:p>
      </dgm:t>
    </dgm:pt>
    <dgm:pt modelId="{DFF73763-20BC-42BB-BC08-095907EBB099}" type="parTrans" cxnId="{5B476949-73FB-4C3B-8A9B-366CFC8A4F0C}">
      <dgm:prSet/>
      <dgm:spPr>
        <a:ln>
          <a:solidFill>
            <a:srgbClr val="7030A0"/>
          </a:solidFill>
        </a:ln>
      </dgm:spPr>
      <dgm:t>
        <a:bodyPr/>
        <a:lstStyle/>
        <a:p>
          <a:endParaRPr lang="en-US"/>
        </a:p>
      </dgm:t>
    </dgm:pt>
    <dgm:pt modelId="{C7DA58D7-9579-493B-9F40-774B53F19B7E}" type="sibTrans" cxnId="{5B476949-73FB-4C3B-8A9B-366CFC8A4F0C}">
      <dgm:prSet/>
      <dgm:spPr/>
      <dgm:t>
        <a:bodyPr/>
        <a:lstStyle/>
        <a:p>
          <a:endParaRPr lang="en-US"/>
        </a:p>
      </dgm:t>
    </dgm:pt>
    <dgm:pt modelId="{A02181EE-7199-4382-BEF7-BAAE93962DC7}">
      <dgm:prSet phldrT="[Text]"/>
      <dgm:spPr>
        <a:ln>
          <a:solidFill>
            <a:srgbClr val="FFFF00"/>
          </a:solidFill>
        </a:ln>
      </dgm:spPr>
      <dgm:t>
        <a:bodyPr/>
        <a:lstStyle/>
        <a:p>
          <a:r>
            <a:rPr lang="en-US" b="1" dirty="0" smtClean="0"/>
            <a:t>Community-based Care Transitions Program</a:t>
          </a:r>
          <a:endParaRPr lang="en-US" b="1" dirty="0"/>
        </a:p>
      </dgm:t>
    </dgm:pt>
    <dgm:pt modelId="{0286DDCC-C5CC-4B5F-A0F7-3B44989F5451}" type="parTrans" cxnId="{73158FC3-14F3-4B02-9522-4CE88F381E29}">
      <dgm:prSet/>
      <dgm:spPr>
        <a:ln>
          <a:solidFill>
            <a:srgbClr val="7030A0"/>
          </a:solidFill>
        </a:ln>
      </dgm:spPr>
      <dgm:t>
        <a:bodyPr/>
        <a:lstStyle/>
        <a:p>
          <a:endParaRPr lang="en-US"/>
        </a:p>
      </dgm:t>
    </dgm:pt>
    <dgm:pt modelId="{D195A867-99A3-4125-A76F-6DF6AC2E1767}" type="sibTrans" cxnId="{73158FC3-14F3-4B02-9522-4CE88F381E29}">
      <dgm:prSet/>
      <dgm:spPr/>
      <dgm:t>
        <a:bodyPr/>
        <a:lstStyle/>
        <a:p>
          <a:endParaRPr lang="en-US"/>
        </a:p>
      </dgm:t>
    </dgm:pt>
    <dgm:pt modelId="{6E267922-3194-4544-BF00-EDC9DEBFD9CF}" type="pres">
      <dgm:prSet presAssocID="{BD32F29A-830C-4280-A286-BB6EE2939B0E}" presName="Name0" presStyleCnt="0">
        <dgm:presLayoutVars>
          <dgm:chMax val="1"/>
          <dgm:dir/>
          <dgm:animLvl val="ctr"/>
          <dgm:resizeHandles val="exact"/>
        </dgm:presLayoutVars>
      </dgm:prSet>
      <dgm:spPr/>
      <dgm:t>
        <a:bodyPr/>
        <a:lstStyle/>
        <a:p>
          <a:endParaRPr lang="en-US"/>
        </a:p>
      </dgm:t>
    </dgm:pt>
    <dgm:pt modelId="{CC4919F2-6FAC-4A9B-8FC1-EA73F20079E0}" type="pres">
      <dgm:prSet presAssocID="{F6F74B59-9289-46B9-9201-0EF1CF73AE4A}" presName="centerShape" presStyleLbl="node0" presStyleIdx="0" presStyleCnt="1" custScaleY="78000"/>
      <dgm:spPr/>
      <dgm:t>
        <a:bodyPr/>
        <a:lstStyle/>
        <a:p>
          <a:endParaRPr lang="en-US"/>
        </a:p>
      </dgm:t>
    </dgm:pt>
    <dgm:pt modelId="{1292ED8E-2B78-411D-B4E1-0981B22A6C5C}" type="pres">
      <dgm:prSet presAssocID="{626B4D17-2D6D-41A2-BF49-83DA19190C2A}" presName="parTrans" presStyleLbl="sibTrans2D1" presStyleIdx="0" presStyleCnt="4" custScaleX="160827"/>
      <dgm:spPr/>
      <dgm:t>
        <a:bodyPr/>
        <a:lstStyle/>
        <a:p>
          <a:endParaRPr lang="en-US"/>
        </a:p>
      </dgm:t>
    </dgm:pt>
    <dgm:pt modelId="{46D74351-3945-490B-BCFD-D671D74A050F}" type="pres">
      <dgm:prSet presAssocID="{626B4D17-2D6D-41A2-BF49-83DA19190C2A}" presName="connectorText" presStyleLbl="sibTrans2D1" presStyleIdx="0" presStyleCnt="4"/>
      <dgm:spPr/>
      <dgm:t>
        <a:bodyPr/>
        <a:lstStyle/>
        <a:p>
          <a:endParaRPr lang="en-US"/>
        </a:p>
      </dgm:t>
    </dgm:pt>
    <dgm:pt modelId="{FAD02946-0862-4EB7-A013-95B0E9C2D966}" type="pres">
      <dgm:prSet presAssocID="{327B3A19-6775-4344-99FB-33AB7BC4120B}" presName="node" presStyleLbl="node1" presStyleIdx="0" presStyleCnt="4" custRadScaleRad="98828" custRadScaleInc="-978">
        <dgm:presLayoutVars>
          <dgm:bulletEnabled val="1"/>
        </dgm:presLayoutVars>
      </dgm:prSet>
      <dgm:spPr/>
      <dgm:t>
        <a:bodyPr/>
        <a:lstStyle/>
        <a:p>
          <a:endParaRPr lang="en-US"/>
        </a:p>
      </dgm:t>
    </dgm:pt>
    <dgm:pt modelId="{40FB0D11-DFB3-4A93-9A21-41DD73A43D66}" type="pres">
      <dgm:prSet presAssocID="{C563BEB0-5B51-4329-A97F-F55BD462FC0C}" presName="parTrans" presStyleLbl="sibTrans2D1" presStyleIdx="1" presStyleCnt="4" custScaleX="152712"/>
      <dgm:spPr/>
      <dgm:t>
        <a:bodyPr/>
        <a:lstStyle/>
        <a:p>
          <a:endParaRPr lang="en-US"/>
        </a:p>
      </dgm:t>
    </dgm:pt>
    <dgm:pt modelId="{0D60E380-A06C-4B19-A4FD-38B29F21AA47}" type="pres">
      <dgm:prSet presAssocID="{C563BEB0-5B51-4329-A97F-F55BD462FC0C}" presName="connectorText" presStyleLbl="sibTrans2D1" presStyleIdx="1" presStyleCnt="4"/>
      <dgm:spPr/>
      <dgm:t>
        <a:bodyPr/>
        <a:lstStyle/>
        <a:p>
          <a:endParaRPr lang="en-US"/>
        </a:p>
      </dgm:t>
    </dgm:pt>
    <dgm:pt modelId="{EF355D76-36B9-40E3-8DDB-AD2C6B1C5DF1}" type="pres">
      <dgm:prSet presAssocID="{7B6A1270-10F3-4E4D-81BB-C6FE19345933}" presName="node" presStyleLbl="node1" presStyleIdx="1" presStyleCnt="4" custScaleX="118449" custScaleY="115723">
        <dgm:presLayoutVars>
          <dgm:bulletEnabled val="1"/>
        </dgm:presLayoutVars>
      </dgm:prSet>
      <dgm:spPr/>
      <dgm:t>
        <a:bodyPr/>
        <a:lstStyle/>
        <a:p>
          <a:endParaRPr lang="en-US"/>
        </a:p>
      </dgm:t>
    </dgm:pt>
    <dgm:pt modelId="{BF89BC4A-3EFF-4226-9E0B-5CF8BDEB6E7D}" type="pres">
      <dgm:prSet presAssocID="{DFF73763-20BC-42BB-BC08-095907EBB099}" presName="parTrans" presStyleLbl="sibTrans2D1" presStyleIdx="2" presStyleCnt="4" custScaleX="145295"/>
      <dgm:spPr/>
      <dgm:t>
        <a:bodyPr/>
        <a:lstStyle/>
        <a:p>
          <a:endParaRPr lang="en-US"/>
        </a:p>
      </dgm:t>
    </dgm:pt>
    <dgm:pt modelId="{0143F47E-9601-4EDF-9232-3EE5550CD39C}" type="pres">
      <dgm:prSet presAssocID="{DFF73763-20BC-42BB-BC08-095907EBB099}" presName="connectorText" presStyleLbl="sibTrans2D1" presStyleIdx="2" presStyleCnt="4"/>
      <dgm:spPr/>
      <dgm:t>
        <a:bodyPr/>
        <a:lstStyle/>
        <a:p>
          <a:endParaRPr lang="en-US"/>
        </a:p>
      </dgm:t>
    </dgm:pt>
    <dgm:pt modelId="{E3227F55-C238-4266-A653-C08AE6529FD5}" type="pres">
      <dgm:prSet presAssocID="{F89AB13E-22E3-4C52-B9AF-C29E0900BB87}" presName="node" presStyleLbl="node1" presStyleIdx="2" presStyleCnt="4" custScaleX="126865" custScaleY="104160" custRadScaleRad="109253" custRadScaleInc="0">
        <dgm:presLayoutVars>
          <dgm:bulletEnabled val="1"/>
        </dgm:presLayoutVars>
      </dgm:prSet>
      <dgm:spPr/>
      <dgm:t>
        <a:bodyPr/>
        <a:lstStyle/>
        <a:p>
          <a:endParaRPr lang="en-US"/>
        </a:p>
      </dgm:t>
    </dgm:pt>
    <dgm:pt modelId="{84180388-18F7-42E0-B46F-F8030D965708}" type="pres">
      <dgm:prSet presAssocID="{0286DDCC-C5CC-4B5F-A0F7-3B44989F5451}" presName="parTrans" presStyleLbl="sibTrans2D1" presStyleIdx="3" presStyleCnt="4" custScaleX="150809"/>
      <dgm:spPr/>
      <dgm:t>
        <a:bodyPr/>
        <a:lstStyle/>
        <a:p>
          <a:endParaRPr lang="en-US"/>
        </a:p>
      </dgm:t>
    </dgm:pt>
    <dgm:pt modelId="{DA0D31BA-464C-4AA0-925A-9F096C664BEE}" type="pres">
      <dgm:prSet presAssocID="{0286DDCC-C5CC-4B5F-A0F7-3B44989F5451}" presName="connectorText" presStyleLbl="sibTrans2D1" presStyleIdx="3" presStyleCnt="4"/>
      <dgm:spPr/>
      <dgm:t>
        <a:bodyPr/>
        <a:lstStyle/>
        <a:p>
          <a:endParaRPr lang="en-US"/>
        </a:p>
      </dgm:t>
    </dgm:pt>
    <dgm:pt modelId="{A623F9F1-CE45-412C-8722-59C36110FF8A}" type="pres">
      <dgm:prSet presAssocID="{A02181EE-7199-4382-BEF7-BAAE93962DC7}" presName="node" presStyleLbl="node1" presStyleIdx="3" presStyleCnt="4" custScaleX="118775" custScaleY="115723" custRadScaleRad="100058" custRadScaleInc="0">
        <dgm:presLayoutVars>
          <dgm:bulletEnabled val="1"/>
        </dgm:presLayoutVars>
      </dgm:prSet>
      <dgm:spPr/>
      <dgm:t>
        <a:bodyPr/>
        <a:lstStyle/>
        <a:p>
          <a:endParaRPr lang="en-US"/>
        </a:p>
      </dgm:t>
    </dgm:pt>
  </dgm:ptLst>
  <dgm:cxnLst>
    <dgm:cxn modelId="{899C6E33-32F8-4AA6-9670-7514492FC58E}" type="presOf" srcId="{A02181EE-7199-4382-BEF7-BAAE93962DC7}" destId="{A623F9F1-CE45-412C-8722-59C36110FF8A}" srcOrd="0" destOrd="0" presId="urn:microsoft.com/office/officeart/2005/8/layout/radial5"/>
    <dgm:cxn modelId="{1813C155-2D57-42BA-A7AC-114826A72BF0}" srcId="{F6F74B59-9289-46B9-9201-0EF1CF73AE4A}" destId="{7B6A1270-10F3-4E4D-81BB-C6FE19345933}" srcOrd="1" destOrd="0" parTransId="{C563BEB0-5B51-4329-A97F-F55BD462FC0C}" sibTransId="{9E5378EC-1BCE-4BB7-B701-974F20FB434E}"/>
    <dgm:cxn modelId="{BAD627D0-AD41-4F21-BE64-147278ED9938}" type="presOf" srcId="{DFF73763-20BC-42BB-BC08-095907EBB099}" destId="{BF89BC4A-3EFF-4226-9E0B-5CF8BDEB6E7D}" srcOrd="0" destOrd="0" presId="urn:microsoft.com/office/officeart/2005/8/layout/radial5"/>
    <dgm:cxn modelId="{12D44890-5F0E-499A-A952-432244BA70A2}" type="presOf" srcId="{BD32F29A-830C-4280-A286-BB6EE2939B0E}" destId="{6E267922-3194-4544-BF00-EDC9DEBFD9CF}" srcOrd="0" destOrd="0" presId="urn:microsoft.com/office/officeart/2005/8/layout/radial5"/>
    <dgm:cxn modelId="{CBFAECFE-E01F-4DD8-957F-F327C80FE0CF}" type="presOf" srcId="{7B6A1270-10F3-4E4D-81BB-C6FE19345933}" destId="{EF355D76-36B9-40E3-8DDB-AD2C6B1C5DF1}" srcOrd="0" destOrd="0" presId="urn:microsoft.com/office/officeart/2005/8/layout/radial5"/>
    <dgm:cxn modelId="{4E4BF05C-1880-45E9-86AE-890C9F752CA0}" type="presOf" srcId="{626B4D17-2D6D-41A2-BF49-83DA19190C2A}" destId="{46D74351-3945-490B-BCFD-D671D74A050F}" srcOrd="1" destOrd="0" presId="urn:microsoft.com/office/officeart/2005/8/layout/radial5"/>
    <dgm:cxn modelId="{73158FC3-14F3-4B02-9522-4CE88F381E29}" srcId="{F6F74B59-9289-46B9-9201-0EF1CF73AE4A}" destId="{A02181EE-7199-4382-BEF7-BAAE93962DC7}" srcOrd="3" destOrd="0" parTransId="{0286DDCC-C5CC-4B5F-A0F7-3B44989F5451}" sibTransId="{D195A867-99A3-4125-A76F-6DF6AC2E1767}"/>
    <dgm:cxn modelId="{EC17F1BF-B767-449E-8C48-0E3586D92AAD}" type="presOf" srcId="{F89AB13E-22E3-4C52-B9AF-C29E0900BB87}" destId="{E3227F55-C238-4266-A653-C08AE6529FD5}" srcOrd="0" destOrd="0" presId="urn:microsoft.com/office/officeart/2005/8/layout/radial5"/>
    <dgm:cxn modelId="{412682B0-4162-489B-BAA4-D8B06855332A}" type="presOf" srcId="{0286DDCC-C5CC-4B5F-A0F7-3B44989F5451}" destId="{84180388-18F7-42E0-B46F-F8030D965708}" srcOrd="0" destOrd="0" presId="urn:microsoft.com/office/officeart/2005/8/layout/radial5"/>
    <dgm:cxn modelId="{5B476949-73FB-4C3B-8A9B-366CFC8A4F0C}" srcId="{F6F74B59-9289-46B9-9201-0EF1CF73AE4A}" destId="{F89AB13E-22E3-4C52-B9AF-C29E0900BB87}" srcOrd="2" destOrd="0" parTransId="{DFF73763-20BC-42BB-BC08-095907EBB099}" sibTransId="{C7DA58D7-9579-493B-9F40-774B53F19B7E}"/>
    <dgm:cxn modelId="{C2BC85BA-75C1-4EFE-944F-C4979FE808A2}" type="presOf" srcId="{327B3A19-6775-4344-99FB-33AB7BC4120B}" destId="{FAD02946-0862-4EB7-A013-95B0E9C2D966}" srcOrd="0" destOrd="0" presId="urn:microsoft.com/office/officeart/2005/8/layout/radial5"/>
    <dgm:cxn modelId="{61C84638-4373-4BCA-A9C4-1F9C41566150}" type="presOf" srcId="{C563BEB0-5B51-4329-A97F-F55BD462FC0C}" destId="{40FB0D11-DFB3-4A93-9A21-41DD73A43D66}" srcOrd="0" destOrd="0" presId="urn:microsoft.com/office/officeart/2005/8/layout/radial5"/>
    <dgm:cxn modelId="{139CAD1E-C4C2-4825-90E9-A7B1A0B5DC95}" srcId="{BD32F29A-830C-4280-A286-BB6EE2939B0E}" destId="{F6F74B59-9289-46B9-9201-0EF1CF73AE4A}" srcOrd="0" destOrd="0" parTransId="{87594704-4B03-41FF-925D-4B500DE463BB}" sibTransId="{1DDABE0D-0C49-4AF5-82B1-1EC1B434D5F1}"/>
    <dgm:cxn modelId="{767B8CCD-0BFC-4AEA-8C1E-3D8AED992565}" srcId="{F6F74B59-9289-46B9-9201-0EF1CF73AE4A}" destId="{327B3A19-6775-4344-99FB-33AB7BC4120B}" srcOrd="0" destOrd="0" parTransId="{626B4D17-2D6D-41A2-BF49-83DA19190C2A}" sibTransId="{27D624B5-3BC2-4E85-B589-9239216B32E8}"/>
    <dgm:cxn modelId="{384B6DE3-EDAC-47B8-9569-057C35196331}" type="presOf" srcId="{DFF73763-20BC-42BB-BC08-095907EBB099}" destId="{0143F47E-9601-4EDF-9232-3EE5550CD39C}" srcOrd="1" destOrd="0" presId="urn:microsoft.com/office/officeart/2005/8/layout/radial5"/>
    <dgm:cxn modelId="{C6884863-BB39-409B-9B1A-5EA1AFABB69B}" type="presOf" srcId="{626B4D17-2D6D-41A2-BF49-83DA19190C2A}" destId="{1292ED8E-2B78-411D-B4E1-0981B22A6C5C}" srcOrd="0" destOrd="0" presId="urn:microsoft.com/office/officeart/2005/8/layout/radial5"/>
    <dgm:cxn modelId="{BE1AE81B-FDA9-4A87-B256-6483C82657B1}" type="presOf" srcId="{F6F74B59-9289-46B9-9201-0EF1CF73AE4A}" destId="{CC4919F2-6FAC-4A9B-8FC1-EA73F20079E0}" srcOrd="0" destOrd="0" presId="urn:microsoft.com/office/officeart/2005/8/layout/radial5"/>
    <dgm:cxn modelId="{ED362C84-66C3-408B-A40E-71F20FEE65CB}" type="presOf" srcId="{0286DDCC-C5CC-4B5F-A0F7-3B44989F5451}" destId="{DA0D31BA-464C-4AA0-925A-9F096C664BEE}" srcOrd="1" destOrd="0" presId="urn:microsoft.com/office/officeart/2005/8/layout/radial5"/>
    <dgm:cxn modelId="{7AF5C583-8377-46EE-ACB6-4ED76AAAFB37}" type="presOf" srcId="{C563BEB0-5B51-4329-A97F-F55BD462FC0C}" destId="{0D60E380-A06C-4B19-A4FD-38B29F21AA47}" srcOrd="1" destOrd="0" presId="urn:microsoft.com/office/officeart/2005/8/layout/radial5"/>
    <dgm:cxn modelId="{E4C73CB8-7140-49C7-8085-16FC194F59DE}" type="presParOf" srcId="{6E267922-3194-4544-BF00-EDC9DEBFD9CF}" destId="{CC4919F2-6FAC-4A9B-8FC1-EA73F20079E0}" srcOrd="0" destOrd="0" presId="urn:microsoft.com/office/officeart/2005/8/layout/radial5"/>
    <dgm:cxn modelId="{FC7826FC-C77D-463C-AC03-911A30C02123}" type="presParOf" srcId="{6E267922-3194-4544-BF00-EDC9DEBFD9CF}" destId="{1292ED8E-2B78-411D-B4E1-0981B22A6C5C}" srcOrd="1" destOrd="0" presId="urn:microsoft.com/office/officeart/2005/8/layout/radial5"/>
    <dgm:cxn modelId="{0C38AB1B-9226-479A-834A-ABA17AE2BBE7}" type="presParOf" srcId="{1292ED8E-2B78-411D-B4E1-0981B22A6C5C}" destId="{46D74351-3945-490B-BCFD-D671D74A050F}" srcOrd="0" destOrd="0" presId="urn:microsoft.com/office/officeart/2005/8/layout/radial5"/>
    <dgm:cxn modelId="{91D94C43-F542-4EA0-93FF-296AB78BCEFD}" type="presParOf" srcId="{6E267922-3194-4544-BF00-EDC9DEBFD9CF}" destId="{FAD02946-0862-4EB7-A013-95B0E9C2D966}" srcOrd="2" destOrd="0" presId="urn:microsoft.com/office/officeart/2005/8/layout/radial5"/>
    <dgm:cxn modelId="{63195232-9690-4607-80DA-CEFB72AE3942}" type="presParOf" srcId="{6E267922-3194-4544-BF00-EDC9DEBFD9CF}" destId="{40FB0D11-DFB3-4A93-9A21-41DD73A43D66}" srcOrd="3" destOrd="0" presId="urn:microsoft.com/office/officeart/2005/8/layout/radial5"/>
    <dgm:cxn modelId="{702ADEAF-8785-4A60-AF29-87A1C34BD1FA}" type="presParOf" srcId="{40FB0D11-DFB3-4A93-9A21-41DD73A43D66}" destId="{0D60E380-A06C-4B19-A4FD-38B29F21AA47}" srcOrd="0" destOrd="0" presId="urn:microsoft.com/office/officeart/2005/8/layout/radial5"/>
    <dgm:cxn modelId="{581BCC9F-EEB0-42F2-ADDE-B2A6C345159F}" type="presParOf" srcId="{6E267922-3194-4544-BF00-EDC9DEBFD9CF}" destId="{EF355D76-36B9-40E3-8DDB-AD2C6B1C5DF1}" srcOrd="4" destOrd="0" presId="urn:microsoft.com/office/officeart/2005/8/layout/radial5"/>
    <dgm:cxn modelId="{5FCD8B80-F7A9-42E3-A275-3214CC657683}" type="presParOf" srcId="{6E267922-3194-4544-BF00-EDC9DEBFD9CF}" destId="{BF89BC4A-3EFF-4226-9E0B-5CF8BDEB6E7D}" srcOrd="5" destOrd="0" presId="urn:microsoft.com/office/officeart/2005/8/layout/radial5"/>
    <dgm:cxn modelId="{7C42258B-3BCB-424B-8969-0C08C9DAD778}" type="presParOf" srcId="{BF89BC4A-3EFF-4226-9E0B-5CF8BDEB6E7D}" destId="{0143F47E-9601-4EDF-9232-3EE5550CD39C}" srcOrd="0" destOrd="0" presId="urn:microsoft.com/office/officeart/2005/8/layout/radial5"/>
    <dgm:cxn modelId="{CF476968-AF7C-4057-A56F-3EB962EFEA3A}" type="presParOf" srcId="{6E267922-3194-4544-BF00-EDC9DEBFD9CF}" destId="{E3227F55-C238-4266-A653-C08AE6529FD5}" srcOrd="6" destOrd="0" presId="urn:microsoft.com/office/officeart/2005/8/layout/radial5"/>
    <dgm:cxn modelId="{01A8E41F-F8F2-425D-800D-D00B3FECF1C6}" type="presParOf" srcId="{6E267922-3194-4544-BF00-EDC9DEBFD9CF}" destId="{84180388-18F7-42E0-B46F-F8030D965708}" srcOrd="7" destOrd="0" presId="urn:microsoft.com/office/officeart/2005/8/layout/radial5"/>
    <dgm:cxn modelId="{26FB1E38-474B-4A4B-8E3B-59126FE7ECC2}" type="presParOf" srcId="{84180388-18F7-42E0-B46F-F8030D965708}" destId="{DA0D31BA-464C-4AA0-925A-9F096C664BEE}" srcOrd="0" destOrd="0" presId="urn:microsoft.com/office/officeart/2005/8/layout/radial5"/>
    <dgm:cxn modelId="{6ED39000-4BC2-4D9A-8D74-D94CC3D34DE4}" type="presParOf" srcId="{6E267922-3194-4544-BF00-EDC9DEBFD9CF}" destId="{A623F9F1-CE45-412C-8722-59C36110FF8A}"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919F2-6FAC-4A9B-8FC1-EA73F20079E0}">
      <dsp:nvSpPr>
        <dsp:cNvPr id="0" name=""/>
        <dsp:cNvSpPr/>
      </dsp:nvSpPr>
      <dsp:spPr>
        <a:xfrm>
          <a:off x="3553451" y="2565680"/>
          <a:ext cx="1582638" cy="1234458"/>
        </a:xfrm>
        <a:prstGeom prst="ellipse">
          <a:avLst/>
        </a:prstGeom>
        <a:solidFill>
          <a:schemeClr val="accen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LTCIP</a:t>
          </a:r>
          <a:endParaRPr lang="en-US" sz="3500" kern="1200" dirty="0"/>
        </a:p>
      </dsp:txBody>
      <dsp:txXfrm>
        <a:off x="3785223" y="2746462"/>
        <a:ext cx="1119094" cy="872894"/>
      </dsp:txXfrm>
    </dsp:sp>
    <dsp:sp modelId="{1292ED8E-2B78-411D-B4E1-0981B22A6C5C}">
      <dsp:nvSpPr>
        <dsp:cNvPr id="0" name=""/>
        <dsp:cNvSpPr/>
      </dsp:nvSpPr>
      <dsp:spPr>
        <a:xfrm rot="16173594">
          <a:off x="3966731" y="1858671"/>
          <a:ext cx="740127" cy="571810"/>
        </a:xfrm>
        <a:prstGeom prst="rightArrow">
          <a:avLst>
            <a:gd name="adj1" fmla="val 60000"/>
            <a:gd name="adj2" fmla="val 50000"/>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4053161" y="2058802"/>
        <a:ext cx="568584" cy="343086"/>
      </dsp:txXfrm>
    </dsp:sp>
    <dsp:sp modelId="{FAD02946-0862-4EB7-A013-95B0E9C2D966}">
      <dsp:nvSpPr>
        <dsp:cNvPr id="0" name=""/>
        <dsp:cNvSpPr/>
      </dsp:nvSpPr>
      <dsp:spPr>
        <a:xfrm>
          <a:off x="3486003" y="15643"/>
          <a:ext cx="1681795" cy="1681795"/>
        </a:xfrm>
        <a:prstGeom prst="ellips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ADRC</a:t>
          </a:r>
          <a:endParaRPr lang="en-US" sz="2800" b="1" kern="1200" dirty="0"/>
        </a:p>
      </dsp:txBody>
      <dsp:txXfrm>
        <a:off x="3732296" y="261936"/>
        <a:ext cx="1189209" cy="1189209"/>
      </dsp:txXfrm>
    </dsp:sp>
    <dsp:sp modelId="{40FB0D11-DFB3-4A93-9A21-41DD73A43D66}">
      <dsp:nvSpPr>
        <dsp:cNvPr id="0" name=""/>
        <dsp:cNvSpPr/>
      </dsp:nvSpPr>
      <dsp:spPr>
        <a:xfrm>
          <a:off x="5181601" y="2897004"/>
          <a:ext cx="458649" cy="571810"/>
        </a:xfrm>
        <a:prstGeom prst="rightArrow">
          <a:avLst>
            <a:gd name="adj1" fmla="val 60000"/>
            <a:gd name="adj2" fmla="val 50000"/>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5181601" y="3011366"/>
        <a:ext cx="321054" cy="343086"/>
      </dsp:txXfrm>
    </dsp:sp>
    <dsp:sp modelId="{EF355D76-36B9-40E3-8DDB-AD2C6B1C5DF1}">
      <dsp:nvSpPr>
        <dsp:cNvPr id="0" name=""/>
        <dsp:cNvSpPr/>
      </dsp:nvSpPr>
      <dsp:spPr>
        <a:xfrm>
          <a:off x="5702762" y="2209797"/>
          <a:ext cx="1992069" cy="1946223"/>
        </a:xfrm>
        <a:prstGeom prst="ellips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San Diego Network of Care</a:t>
          </a:r>
          <a:endParaRPr lang="en-US" sz="2400" b="1" kern="1200" dirty="0"/>
        </a:p>
      </dsp:txBody>
      <dsp:txXfrm>
        <a:off x="5994494" y="2494815"/>
        <a:ext cx="1408605" cy="1376187"/>
      </dsp:txXfrm>
    </dsp:sp>
    <dsp:sp modelId="{BF89BC4A-3EFF-4226-9E0B-5CF8BDEB6E7D}">
      <dsp:nvSpPr>
        <dsp:cNvPr id="0" name=""/>
        <dsp:cNvSpPr/>
      </dsp:nvSpPr>
      <dsp:spPr>
        <a:xfrm rot="5400000">
          <a:off x="4013289" y="3931778"/>
          <a:ext cx="662962" cy="571810"/>
        </a:xfrm>
        <a:prstGeom prst="rightArrow">
          <a:avLst>
            <a:gd name="adj1" fmla="val 60000"/>
            <a:gd name="adj2" fmla="val 50000"/>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099061" y="3960369"/>
        <a:ext cx="491419" cy="343086"/>
      </dsp:txXfrm>
    </dsp:sp>
    <dsp:sp modelId="{E3227F55-C238-4266-A653-C08AE6529FD5}">
      <dsp:nvSpPr>
        <dsp:cNvPr id="0" name=""/>
        <dsp:cNvSpPr/>
      </dsp:nvSpPr>
      <dsp:spPr>
        <a:xfrm>
          <a:off x="3277966" y="4661057"/>
          <a:ext cx="2133609" cy="1751757"/>
        </a:xfrm>
        <a:prstGeom prst="ellips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tabLst/>
          </a:pPr>
          <a:r>
            <a:rPr lang="en-US" sz="2300" b="1" kern="1200" dirty="0" smtClean="0"/>
            <a:t>CCI Advisory Committee</a:t>
          </a:r>
          <a:endParaRPr lang="en-US" sz="2300" b="1" kern="1200" dirty="0"/>
        </a:p>
      </dsp:txBody>
      <dsp:txXfrm>
        <a:off x="3590426" y="4917596"/>
        <a:ext cx="1508689" cy="1238679"/>
      </dsp:txXfrm>
    </dsp:sp>
    <dsp:sp modelId="{84180388-18F7-42E0-B46F-F8030D965708}">
      <dsp:nvSpPr>
        <dsp:cNvPr id="0" name=""/>
        <dsp:cNvSpPr/>
      </dsp:nvSpPr>
      <dsp:spPr>
        <a:xfrm rot="10800000">
          <a:off x="3053365" y="2897004"/>
          <a:ext cx="451834" cy="571810"/>
        </a:xfrm>
        <a:prstGeom prst="rightArrow">
          <a:avLst>
            <a:gd name="adj1" fmla="val 60000"/>
            <a:gd name="adj2" fmla="val 50000"/>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3188915" y="3011366"/>
        <a:ext cx="316284" cy="343086"/>
      </dsp:txXfrm>
    </dsp:sp>
    <dsp:sp modelId="{A623F9F1-CE45-412C-8722-59C36110FF8A}">
      <dsp:nvSpPr>
        <dsp:cNvPr id="0" name=""/>
        <dsp:cNvSpPr/>
      </dsp:nvSpPr>
      <dsp:spPr>
        <a:xfrm>
          <a:off x="990602" y="2209797"/>
          <a:ext cx="1997552" cy="1946223"/>
        </a:xfrm>
        <a:prstGeom prst="ellips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Community-based Care Transitions Program</a:t>
          </a:r>
          <a:endParaRPr lang="en-US" sz="2100" b="1" kern="1200" dirty="0"/>
        </a:p>
      </dsp:txBody>
      <dsp:txXfrm>
        <a:off x="1283137" y="2494815"/>
        <a:ext cx="1412482" cy="137618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79A90-9065-48A4-AE33-EC1A47A688E0}"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455D1D-876E-44B4-947F-9BBF69A607C1}" type="slidenum">
              <a:rPr lang="en-US" smtClean="0"/>
              <a:t>‹#›</a:t>
            </a:fld>
            <a:endParaRPr lang="en-US"/>
          </a:p>
        </p:txBody>
      </p:sp>
    </p:spTree>
    <p:extLst>
      <p:ext uri="{BB962C8B-B14F-4D97-AF65-F5344CB8AC3E}">
        <p14:creationId xmlns:p14="http://schemas.microsoft.com/office/powerpoint/2010/main" val="222229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a:t>
            </a:fld>
            <a:endParaRPr lang="en-US"/>
          </a:p>
        </p:txBody>
      </p:sp>
    </p:spTree>
    <p:extLst>
      <p:ext uri="{BB962C8B-B14F-4D97-AF65-F5344CB8AC3E}">
        <p14:creationId xmlns:p14="http://schemas.microsoft.com/office/powerpoint/2010/main" val="1500541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pPr/>
              <a:t>10</a:t>
            </a:fld>
            <a:endParaRPr lang="en-US"/>
          </a:p>
        </p:txBody>
      </p:sp>
    </p:spTree>
    <p:extLst>
      <p:ext uri="{BB962C8B-B14F-4D97-AF65-F5344CB8AC3E}">
        <p14:creationId xmlns:p14="http://schemas.microsoft.com/office/powerpoint/2010/main" val="91172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11</a:t>
            </a:fld>
            <a:endParaRPr lang="en-US"/>
          </a:p>
        </p:txBody>
      </p:sp>
    </p:spTree>
    <p:extLst>
      <p:ext uri="{BB962C8B-B14F-4D97-AF65-F5344CB8AC3E}">
        <p14:creationId xmlns:p14="http://schemas.microsoft.com/office/powerpoint/2010/main" val="411273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12</a:t>
            </a:fld>
            <a:endParaRPr lang="en-US"/>
          </a:p>
        </p:txBody>
      </p:sp>
    </p:spTree>
    <p:extLst>
      <p:ext uri="{BB962C8B-B14F-4D97-AF65-F5344CB8AC3E}">
        <p14:creationId xmlns:p14="http://schemas.microsoft.com/office/powerpoint/2010/main" val="55217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13</a:t>
            </a:fld>
            <a:endParaRPr lang="en-US"/>
          </a:p>
        </p:txBody>
      </p:sp>
    </p:spTree>
    <p:extLst>
      <p:ext uri="{BB962C8B-B14F-4D97-AF65-F5344CB8AC3E}">
        <p14:creationId xmlns:p14="http://schemas.microsoft.com/office/powerpoint/2010/main" val="1795540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14</a:t>
            </a:fld>
            <a:endParaRPr lang="en-US"/>
          </a:p>
        </p:txBody>
      </p:sp>
    </p:spTree>
    <p:extLst>
      <p:ext uri="{BB962C8B-B14F-4D97-AF65-F5344CB8AC3E}">
        <p14:creationId xmlns:p14="http://schemas.microsoft.com/office/powerpoint/2010/main" val="1094268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15</a:t>
            </a:fld>
            <a:endParaRPr lang="en-US"/>
          </a:p>
        </p:txBody>
      </p:sp>
    </p:spTree>
    <p:extLst>
      <p:ext uri="{BB962C8B-B14F-4D97-AF65-F5344CB8AC3E}">
        <p14:creationId xmlns:p14="http://schemas.microsoft.com/office/powerpoint/2010/main" val="1968285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16</a:t>
            </a:fld>
            <a:endParaRPr lang="en-US"/>
          </a:p>
        </p:txBody>
      </p:sp>
    </p:spTree>
    <p:extLst>
      <p:ext uri="{BB962C8B-B14F-4D97-AF65-F5344CB8AC3E}">
        <p14:creationId xmlns:p14="http://schemas.microsoft.com/office/powerpoint/2010/main" val="2645351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pPr/>
              <a:t>17</a:t>
            </a:fld>
            <a:endParaRPr lang="en-US"/>
          </a:p>
        </p:txBody>
      </p:sp>
    </p:spTree>
    <p:extLst>
      <p:ext uri="{BB962C8B-B14F-4D97-AF65-F5344CB8AC3E}">
        <p14:creationId xmlns:p14="http://schemas.microsoft.com/office/powerpoint/2010/main" val="911724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18</a:t>
            </a:fld>
            <a:endParaRPr lang="en-US"/>
          </a:p>
        </p:txBody>
      </p:sp>
    </p:spTree>
    <p:extLst>
      <p:ext uri="{BB962C8B-B14F-4D97-AF65-F5344CB8AC3E}">
        <p14:creationId xmlns:p14="http://schemas.microsoft.com/office/powerpoint/2010/main" val="91172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A455D1D-876E-44B4-947F-9BBF69A607C1}" type="slidenum">
              <a:rPr lang="en-US" smtClean="0"/>
              <a:t>2</a:t>
            </a:fld>
            <a:endParaRPr lang="en-US"/>
          </a:p>
        </p:txBody>
      </p:sp>
    </p:spTree>
    <p:extLst>
      <p:ext uri="{BB962C8B-B14F-4D97-AF65-F5344CB8AC3E}">
        <p14:creationId xmlns:p14="http://schemas.microsoft.com/office/powerpoint/2010/main" val="672996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3</a:t>
            </a:fld>
            <a:endParaRPr lang="en-US"/>
          </a:p>
        </p:txBody>
      </p:sp>
    </p:spTree>
    <p:extLst>
      <p:ext uri="{BB962C8B-B14F-4D97-AF65-F5344CB8AC3E}">
        <p14:creationId xmlns:p14="http://schemas.microsoft.com/office/powerpoint/2010/main" val="216221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4</a:t>
            </a:fld>
            <a:endParaRPr lang="en-US"/>
          </a:p>
        </p:txBody>
      </p:sp>
    </p:spTree>
    <p:extLst>
      <p:ext uri="{BB962C8B-B14F-4D97-AF65-F5344CB8AC3E}">
        <p14:creationId xmlns:p14="http://schemas.microsoft.com/office/powerpoint/2010/main" val="354646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A455D1D-876E-44B4-947F-9BBF69A607C1}" type="slidenum">
              <a:rPr lang="en-US" smtClean="0"/>
              <a:t>5</a:t>
            </a:fld>
            <a:endParaRPr lang="en-US"/>
          </a:p>
        </p:txBody>
      </p:sp>
    </p:spTree>
    <p:extLst>
      <p:ext uri="{BB962C8B-B14F-4D97-AF65-F5344CB8AC3E}">
        <p14:creationId xmlns:p14="http://schemas.microsoft.com/office/powerpoint/2010/main" val="3440095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6</a:t>
            </a:fld>
            <a:endParaRPr lang="en-US"/>
          </a:p>
        </p:txBody>
      </p:sp>
    </p:spTree>
    <p:extLst>
      <p:ext uri="{BB962C8B-B14F-4D97-AF65-F5344CB8AC3E}">
        <p14:creationId xmlns:p14="http://schemas.microsoft.com/office/powerpoint/2010/main" val="343689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7</a:t>
            </a:fld>
            <a:endParaRPr lang="en-US"/>
          </a:p>
        </p:txBody>
      </p:sp>
    </p:spTree>
    <p:extLst>
      <p:ext uri="{BB962C8B-B14F-4D97-AF65-F5344CB8AC3E}">
        <p14:creationId xmlns:p14="http://schemas.microsoft.com/office/powerpoint/2010/main" val="1220168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55D1D-876E-44B4-947F-9BBF69A607C1}" type="slidenum">
              <a:rPr lang="en-US" smtClean="0"/>
              <a:t>8</a:t>
            </a:fld>
            <a:endParaRPr lang="en-US"/>
          </a:p>
        </p:txBody>
      </p:sp>
    </p:spTree>
    <p:extLst>
      <p:ext uri="{BB962C8B-B14F-4D97-AF65-F5344CB8AC3E}">
        <p14:creationId xmlns:p14="http://schemas.microsoft.com/office/powerpoint/2010/main" val="3158189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A455D1D-876E-44B4-947F-9BBF69A607C1}" type="slidenum">
              <a:rPr lang="en-US" smtClean="0"/>
              <a:t>9</a:t>
            </a:fld>
            <a:endParaRPr lang="en-US"/>
          </a:p>
        </p:txBody>
      </p:sp>
    </p:spTree>
    <p:extLst>
      <p:ext uri="{BB962C8B-B14F-4D97-AF65-F5344CB8AC3E}">
        <p14:creationId xmlns:p14="http://schemas.microsoft.com/office/powerpoint/2010/main" val="270598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171AF58-D8B1-4203-B8CC-D8C043116D67}" type="datetimeFigureOut">
              <a:rPr lang="en-US" smtClean="0"/>
              <a:t>7/10/2014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E508DDC-8C16-495B-8B36-BED5442699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71AF58-D8B1-4203-B8CC-D8C043116D67}"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71AF58-D8B1-4203-B8CC-D8C043116D67}"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71AF58-D8B1-4203-B8CC-D8C043116D67}" type="datetimeFigureOut">
              <a:rPr lang="en-US" smtClean="0"/>
              <a:t>7/10/2014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E508DDC-8C16-495B-8B36-BED5442699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171AF58-D8B1-4203-B8CC-D8C043116D67}" type="datetimeFigureOut">
              <a:rPr lang="en-US" smtClean="0"/>
              <a:t>7/10/2014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E508DDC-8C16-495B-8B36-BED5442699A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171AF58-D8B1-4203-B8CC-D8C043116D67}" type="datetimeFigureOut">
              <a:rPr lang="en-US" smtClean="0"/>
              <a:t>7/10/2014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171AF58-D8B1-4203-B8CC-D8C043116D67}"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E508DDC-8C16-495B-8B36-BED5442699A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171AF58-D8B1-4203-B8CC-D8C043116D67}" type="datetimeFigureOut">
              <a:rPr lang="en-US" smtClean="0"/>
              <a:t>7/10/2014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71AF58-D8B1-4203-B8CC-D8C043116D67}" type="datetimeFigureOut">
              <a:rPr lang="en-US" smtClean="0"/>
              <a:t>7/10/2014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71AF58-D8B1-4203-B8CC-D8C043116D67}" type="datetimeFigureOut">
              <a:rPr lang="en-US" smtClean="0"/>
              <a:t>7/10/2014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08DDC-8C16-495B-8B36-BED5442699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171AF58-D8B1-4203-B8CC-D8C043116D67}"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E508DDC-8C16-495B-8B36-BED5442699A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171AF58-D8B1-4203-B8CC-D8C043116D67}" type="datetimeFigureOut">
              <a:rPr lang="en-US" smtClean="0"/>
              <a:t>7/10/2014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E508DDC-8C16-495B-8B36-BED5442699A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11.png"/><Relationship Id="rId5" Type="http://schemas.openxmlformats.org/officeDocument/2006/relationships/diagramQuickStyle" Target="../diagrams/quickStyle1.xml"/><Relationship Id="rId10"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848600" cy="2209800"/>
          </a:xfrm>
        </p:spPr>
        <p:txBody>
          <a:bodyPr>
            <a:normAutofit fontScale="90000"/>
          </a:bodyPr>
          <a:lstStyle/>
          <a:p>
            <a:pPr algn="ctr"/>
            <a:r>
              <a:rPr lang="en-US" sz="4000" dirty="0" smtClean="0"/>
              <a:t>Coordinated Care initiative</a:t>
            </a:r>
            <a:br>
              <a:rPr lang="en-US" sz="4000" dirty="0" smtClean="0"/>
            </a:br>
            <a:r>
              <a:rPr lang="en-US" sz="4000" dirty="0" smtClean="0"/>
              <a:t>quarterly stakeholder meeting</a:t>
            </a:r>
            <a:br>
              <a:rPr lang="en-US" sz="4000" dirty="0" smtClean="0"/>
            </a:br>
            <a:r>
              <a:rPr lang="en-US" sz="4000" dirty="0" smtClean="0"/>
              <a:t/>
            </a:r>
            <a:br>
              <a:rPr lang="en-US" sz="4000" dirty="0" smtClean="0"/>
            </a:br>
            <a:r>
              <a:rPr lang="en-US" dirty="0" smtClean="0"/>
              <a:t>July </a:t>
            </a:r>
            <a:r>
              <a:rPr lang="en-US" dirty="0"/>
              <a:t>10, </a:t>
            </a:r>
            <a:r>
              <a:rPr lang="en-US" dirty="0" smtClean="0"/>
              <a:t>2014</a:t>
            </a:r>
            <a:endParaRPr lang="en-US" dirty="0"/>
          </a:p>
        </p:txBody>
      </p:sp>
      <p:sp>
        <p:nvSpPr>
          <p:cNvPr id="3" name="Subtitle 2"/>
          <p:cNvSpPr>
            <a:spLocks noGrp="1"/>
          </p:cNvSpPr>
          <p:nvPr>
            <p:ph type="subTitle" idx="1"/>
          </p:nvPr>
        </p:nvSpPr>
        <p:spPr>
          <a:xfrm>
            <a:off x="990600" y="2362200"/>
            <a:ext cx="7086600" cy="3429000"/>
          </a:xfrm>
        </p:spPr>
        <p:txBody>
          <a:bodyPr>
            <a:normAutofit/>
          </a:bodyPr>
          <a:lstStyle/>
          <a:p>
            <a:pPr algn="ctr"/>
            <a:r>
              <a:rPr lang="en-US" b="1" dirty="0" smtClean="0"/>
              <a:t>Pamela </a:t>
            </a:r>
            <a:r>
              <a:rPr lang="en-US" b="1" dirty="0" err="1" smtClean="0"/>
              <a:t>Mokler</a:t>
            </a:r>
            <a:r>
              <a:rPr lang="en-US" b="1" dirty="0" smtClean="0"/>
              <a:t>, Vice President, LTSS, Care 1</a:t>
            </a:r>
            <a:r>
              <a:rPr lang="en-US" b="1" baseline="30000" dirty="0" smtClean="0"/>
              <a:t>st</a:t>
            </a:r>
            <a:endParaRPr lang="en-US" b="1" dirty="0" smtClean="0"/>
          </a:p>
          <a:p>
            <a:pPr algn="ctr"/>
            <a:r>
              <a:rPr lang="en-US" b="1" dirty="0" smtClean="0"/>
              <a:t>Vicki Macedo, Program Specialist, HHSA AIS</a:t>
            </a:r>
          </a:p>
          <a:p>
            <a:pPr algn="ctr"/>
            <a:r>
              <a:rPr lang="en-US" b="1" dirty="0" smtClean="0"/>
              <a:t>Mark Sellers, Asst. Deputy Director, HHSA AIS</a:t>
            </a:r>
            <a:endParaRPr lang="en-US" b="1" dirty="0"/>
          </a:p>
          <a:p>
            <a:pPr algn="ctr"/>
            <a:endParaRPr lang="en-US" b="1" dirty="0"/>
          </a:p>
        </p:txBody>
      </p:sp>
    </p:spTree>
    <p:extLst>
      <p:ext uri="{BB962C8B-B14F-4D97-AF65-F5344CB8AC3E}">
        <p14:creationId xmlns:p14="http://schemas.microsoft.com/office/powerpoint/2010/main" val="979198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90600"/>
          </a:xfrm>
        </p:spPr>
        <p:txBody>
          <a:bodyPr>
            <a:normAutofit/>
          </a:bodyPr>
          <a:lstStyle/>
          <a:p>
            <a:pPr algn="ctr"/>
            <a:r>
              <a:rPr lang="en-US" sz="3200" dirty="0" smtClean="0"/>
              <a:t>Health plan perspective </a:t>
            </a:r>
            <a:endParaRPr lang="en-US" sz="3200" dirty="0"/>
          </a:p>
        </p:txBody>
      </p:sp>
      <p:sp>
        <p:nvSpPr>
          <p:cNvPr id="3" name="Content Placeholder 2"/>
          <p:cNvSpPr>
            <a:spLocks noGrp="1"/>
          </p:cNvSpPr>
          <p:nvPr>
            <p:ph idx="1"/>
          </p:nvPr>
        </p:nvSpPr>
        <p:spPr>
          <a:xfrm>
            <a:off x="304800" y="1249362"/>
            <a:ext cx="8686800" cy="5608638"/>
          </a:xfrm>
        </p:spPr>
        <p:txBody>
          <a:bodyPr>
            <a:normAutofit fontScale="92500"/>
          </a:bodyPr>
          <a:lstStyle/>
          <a:p>
            <a:pPr>
              <a:spcAft>
                <a:spcPts val="1200"/>
              </a:spcAft>
            </a:pPr>
            <a:r>
              <a:rPr lang="en-US" dirty="0" smtClean="0"/>
              <a:t>IHSS is a core service that is needed to keep members with ADL/IADL deficiencies living in the community</a:t>
            </a:r>
          </a:p>
          <a:p>
            <a:pPr>
              <a:spcAft>
                <a:spcPts val="1200"/>
              </a:spcAft>
            </a:pPr>
            <a:r>
              <a:rPr lang="en-US" dirty="0" smtClean="0"/>
              <a:t>We need to make it easier for our members to transition from hospital to home with IHSS services, than it is to transition from a hospital to a SNF! – especially on a Friday evening! We need expedited IHSS assessments and extended hours.</a:t>
            </a:r>
          </a:p>
          <a:p>
            <a:r>
              <a:rPr lang="en-US" dirty="0" smtClean="0"/>
              <a:t>All IHSS recipients’ needs are not the same! Programs need to be FLEXIBILE to meet changing needs of members/clients. </a:t>
            </a:r>
            <a:endParaRPr lang="en-US" dirty="0"/>
          </a:p>
        </p:txBody>
      </p:sp>
    </p:spTree>
    <p:extLst>
      <p:ext uri="{BB962C8B-B14F-4D97-AF65-F5344CB8AC3E}">
        <p14:creationId xmlns:p14="http://schemas.microsoft.com/office/powerpoint/2010/main" val="4019366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IHSS  Coordination Guide </a:t>
            </a:r>
            <a:r>
              <a:rPr lang="en-US" dirty="0" smtClean="0"/>
              <a:t>key elements</a:t>
            </a:r>
            <a:endParaRPr lang="en-US" dirty="0"/>
          </a:p>
        </p:txBody>
      </p:sp>
      <p:sp>
        <p:nvSpPr>
          <p:cNvPr id="3" name="Content Placeholder 2"/>
          <p:cNvSpPr>
            <a:spLocks noGrp="1"/>
          </p:cNvSpPr>
          <p:nvPr>
            <p:ph idx="1"/>
          </p:nvPr>
        </p:nvSpPr>
        <p:spPr>
          <a:xfrm>
            <a:off x="304800" y="1554162"/>
            <a:ext cx="8686800" cy="5303838"/>
          </a:xfrm>
        </p:spPr>
        <p:txBody>
          <a:bodyPr>
            <a:normAutofit fontScale="92500"/>
          </a:bodyPr>
          <a:lstStyle/>
          <a:p>
            <a:pPr lvl="0">
              <a:spcAft>
                <a:spcPts val="600"/>
              </a:spcAft>
            </a:pPr>
            <a:r>
              <a:rPr lang="en-US" sz="3400" b="1" dirty="0"/>
              <a:t>Application Process flow chart </a:t>
            </a:r>
            <a:r>
              <a:rPr lang="en-US" sz="3400" dirty="0"/>
              <a:t>– especially helpful for the Health Plans at the beginning of the process</a:t>
            </a:r>
          </a:p>
          <a:p>
            <a:pPr lvl="0">
              <a:spcAft>
                <a:spcPts val="600"/>
              </a:spcAft>
            </a:pPr>
            <a:r>
              <a:rPr lang="en-US" sz="3400" b="1" dirty="0"/>
              <a:t>Call Center and Web Referral processes</a:t>
            </a:r>
            <a:r>
              <a:rPr lang="en-US" sz="3400" dirty="0"/>
              <a:t> – giving them the contact information they would need and letting them know what type of information they will need to provide on referrals.</a:t>
            </a:r>
          </a:p>
          <a:p>
            <a:pPr lvl="0">
              <a:spcAft>
                <a:spcPts val="600"/>
              </a:spcAft>
            </a:pPr>
            <a:r>
              <a:rPr lang="en-US" sz="3400" dirty="0"/>
              <a:t>The establishment of </a:t>
            </a:r>
            <a:r>
              <a:rPr lang="en-US" sz="3400" b="1" dirty="0"/>
              <a:t>“expedited” referral criteria </a:t>
            </a:r>
            <a:r>
              <a:rPr lang="en-US" sz="3400" dirty="0"/>
              <a:t>and the development of an “expedited” referral </a:t>
            </a:r>
            <a:r>
              <a:rPr lang="en-US" sz="3400" b="1" dirty="0" smtClean="0"/>
              <a:t>process</a:t>
            </a:r>
            <a:r>
              <a:rPr lang="en-US" sz="3400" dirty="0"/>
              <a:t> </a:t>
            </a:r>
            <a:r>
              <a:rPr lang="en-US" dirty="0"/>
              <a:t> </a:t>
            </a:r>
          </a:p>
        </p:txBody>
      </p:sp>
    </p:spTree>
    <p:extLst>
      <p:ext uri="{BB962C8B-B14F-4D97-AF65-F5344CB8AC3E}">
        <p14:creationId xmlns:p14="http://schemas.microsoft.com/office/powerpoint/2010/main" val="290257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IHSS  Coordination Guide key elements</a:t>
            </a:r>
          </a:p>
        </p:txBody>
      </p:sp>
      <p:sp>
        <p:nvSpPr>
          <p:cNvPr id="3" name="Content Placeholder 2"/>
          <p:cNvSpPr>
            <a:spLocks noGrp="1"/>
          </p:cNvSpPr>
          <p:nvPr>
            <p:ph idx="1"/>
          </p:nvPr>
        </p:nvSpPr>
        <p:spPr>
          <a:xfrm>
            <a:off x="304800" y="1554162"/>
            <a:ext cx="8686800" cy="5151438"/>
          </a:xfrm>
        </p:spPr>
        <p:txBody>
          <a:bodyPr>
            <a:normAutofit fontScale="92500"/>
          </a:bodyPr>
          <a:lstStyle/>
          <a:p>
            <a:pPr lvl="0">
              <a:spcAft>
                <a:spcPts val="600"/>
              </a:spcAft>
            </a:pPr>
            <a:r>
              <a:rPr lang="en-US" b="1" dirty="0" smtClean="0"/>
              <a:t>Differentiating</a:t>
            </a:r>
            <a:r>
              <a:rPr lang="en-US" dirty="0" smtClean="0"/>
              <a:t> </a:t>
            </a:r>
            <a:r>
              <a:rPr lang="en-US" dirty="0"/>
              <a:t>between “expedited referrals” and situations where “urgent service referrals” are appropriate</a:t>
            </a:r>
          </a:p>
          <a:p>
            <a:pPr lvl="0">
              <a:spcAft>
                <a:spcPts val="600"/>
              </a:spcAft>
            </a:pPr>
            <a:r>
              <a:rPr lang="en-US" dirty="0"/>
              <a:t>Explaining form requirements and how the Health Plans may play a </a:t>
            </a:r>
            <a:r>
              <a:rPr lang="en-US" b="1" dirty="0"/>
              <a:t>key role in assisting the member </a:t>
            </a:r>
            <a:r>
              <a:rPr lang="en-US" dirty="0"/>
              <a:t>with this</a:t>
            </a:r>
          </a:p>
          <a:p>
            <a:r>
              <a:rPr lang="en-US" dirty="0"/>
              <a:t>Providing </a:t>
            </a:r>
            <a:r>
              <a:rPr lang="en-US" b="1" dirty="0"/>
              <a:t>phone numbers </a:t>
            </a:r>
            <a:r>
              <a:rPr lang="en-US" dirty="0"/>
              <a:t>to each district office, as well as a </a:t>
            </a:r>
            <a:r>
              <a:rPr lang="en-US" b="1" dirty="0"/>
              <a:t>zip code list </a:t>
            </a:r>
            <a:r>
              <a:rPr lang="en-US" dirty="0"/>
              <a:t>of which office handled which zip code, so that Health Plans could contact the clerical staff at each office with questions.</a:t>
            </a:r>
          </a:p>
        </p:txBody>
      </p:sp>
    </p:spTree>
    <p:extLst>
      <p:ext uri="{BB962C8B-B14F-4D97-AF65-F5344CB8AC3E}">
        <p14:creationId xmlns:p14="http://schemas.microsoft.com/office/powerpoint/2010/main" val="291777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Expedited IHSS applications</a:t>
            </a:r>
          </a:p>
        </p:txBody>
      </p:sp>
      <p:sp>
        <p:nvSpPr>
          <p:cNvPr id="3" name="Content Placeholder 2"/>
          <p:cNvSpPr>
            <a:spLocks noGrp="1"/>
          </p:cNvSpPr>
          <p:nvPr>
            <p:ph idx="1"/>
          </p:nvPr>
        </p:nvSpPr>
        <p:spPr>
          <a:xfrm>
            <a:off x="304800" y="1554162"/>
            <a:ext cx="8686800" cy="5151438"/>
          </a:xfrm>
        </p:spPr>
        <p:txBody>
          <a:bodyPr/>
          <a:lstStyle/>
          <a:p>
            <a:pPr>
              <a:spcAft>
                <a:spcPts val="1200"/>
              </a:spcAft>
            </a:pPr>
            <a:r>
              <a:rPr lang="en-US" dirty="0">
                <a:solidFill>
                  <a:srgbClr val="060606"/>
                </a:solidFill>
              </a:rPr>
              <a:t>Expedited applications will be processed within 10 business days of receipt by the IHSS Social Worker.  Health Plans will be contacted if there are problems that prevent or delay the process. Examples could include but are not limited to the following</a:t>
            </a:r>
            <a:r>
              <a:rPr lang="en-US" dirty="0" smtClean="0">
                <a:solidFill>
                  <a:srgbClr val="060606"/>
                </a:solidFill>
              </a:rPr>
              <a:t>:</a:t>
            </a:r>
          </a:p>
          <a:p>
            <a:pPr lvl="1">
              <a:spcAft>
                <a:spcPts val="1800"/>
              </a:spcAft>
            </a:pPr>
            <a:r>
              <a:rPr lang="en-US" dirty="0">
                <a:solidFill>
                  <a:srgbClr val="060606"/>
                </a:solidFill>
              </a:rPr>
              <a:t>Refusal of services by the Health Plan </a:t>
            </a:r>
            <a:r>
              <a:rPr lang="en-US" dirty="0" smtClean="0">
                <a:solidFill>
                  <a:srgbClr val="060606"/>
                </a:solidFill>
              </a:rPr>
              <a:t>Member</a:t>
            </a:r>
          </a:p>
          <a:p>
            <a:pPr lvl="1"/>
            <a:r>
              <a:rPr lang="en-US" dirty="0">
                <a:solidFill>
                  <a:srgbClr val="060606"/>
                </a:solidFill>
              </a:rPr>
              <a:t>Failure to cooperate or provide required </a:t>
            </a:r>
            <a:r>
              <a:rPr lang="en-US" dirty="0" smtClean="0">
                <a:solidFill>
                  <a:srgbClr val="060606"/>
                </a:solidFill>
              </a:rPr>
              <a:t>information</a:t>
            </a:r>
            <a:endParaRPr lang="en-US" dirty="0">
              <a:solidFill>
                <a:srgbClr val="060606"/>
              </a:solidFill>
            </a:endParaRPr>
          </a:p>
          <a:p>
            <a:endParaRPr lang="en-US" dirty="0"/>
          </a:p>
        </p:txBody>
      </p:sp>
    </p:spTree>
    <p:extLst>
      <p:ext uri="{BB962C8B-B14F-4D97-AF65-F5344CB8AC3E}">
        <p14:creationId xmlns:p14="http://schemas.microsoft.com/office/powerpoint/2010/main" val="1617080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Expedited criteria</a:t>
            </a:r>
            <a:endParaRPr lang="en-US" dirty="0"/>
          </a:p>
        </p:txBody>
      </p:sp>
      <p:sp>
        <p:nvSpPr>
          <p:cNvPr id="3" name="Content Placeholder 2"/>
          <p:cNvSpPr>
            <a:spLocks noGrp="1"/>
          </p:cNvSpPr>
          <p:nvPr>
            <p:ph sz="half" idx="1"/>
          </p:nvPr>
        </p:nvSpPr>
        <p:spPr>
          <a:ln>
            <a:solidFill>
              <a:schemeClr val="bg2">
                <a:lumMod val="50000"/>
                <a:alpha val="85000"/>
              </a:schemeClr>
            </a:solidFill>
          </a:ln>
        </p:spPr>
        <p:txBody>
          <a:bodyPr>
            <a:normAutofit/>
          </a:bodyPr>
          <a:lstStyle/>
          <a:p>
            <a:pPr lvl="0">
              <a:spcAft>
                <a:spcPts val="0"/>
              </a:spcAft>
              <a:buNone/>
            </a:pPr>
            <a:r>
              <a:rPr lang="en-US" sz="2400" dirty="0">
                <a:solidFill>
                  <a:srgbClr val="060606"/>
                </a:solidFill>
              </a:rPr>
              <a:t>Someone who has critical care   </a:t>
            </a:r>
          </a:p>
          <a:p>
            <a:pPr lvl="0">
              <a:spcAft>
                <a:spcPts val="0"/>
              </a:spcAft>
              <a:buNone/>
            </a:pPr>
            <a:r>
              <a:rPr lang="en-US" sz="2400" dirty="0">
                <a:solidFill>
                  <a:srgbClr val="060606"/>
                </a:solidFill>
              </a:rPr>
              <a:t> 	needs and:</a:t>
            </a:r>
          </a:p>
          <a:p>
            <a:pPr marL="857250" lvl="1">
              <a:spcAft>
                <a:spcPts val="1200"/>
              </a:spcAft>
              <a:buFont typeface="Wingdings" panose="05000000000000000000" pitchFamily="2" charset="2"/>
              <a:buChar char="q"/>
            </a:pPr>
            <a:r>
              <a:rPr lang="en-US" i="1" u="sng" dirty="0">
                <a:solidFill>
                  <a:srgbClr val="060606"/>
                </a:solidFill>
              </a:rPr>
              <a:t>No one is </a:t>
            </a:r>
            <a:r>
              <a:rPr lang="en-US" dirty="0">
                <a:solidFill>
                  <a:srgbClr val="060606"/>
                </a:solidFill>
              </a:rPr>
              <a:t>available to provide in-home care</a:t>
            </a:r>
          </a:p>
          <a:p>
            <a:pPr marL="857250" lvl="1">
              <a:spcAft>
                <a:spcPts val="1200"/>
              </a:spcAft>
              <a:buFont typeface="Wingdings" panose="05000000000000000000" pitchFamily="2" charset="2"/>
              <a:buChar char="q"/>
            </a:pPr>
            <a:r>
              <a:rPr lang="en-US" dirty="0" smtClean="0">
                <a:solidFill>
                  <a:srgbClr val="060606"/>
                </a:solidFill>
              </a:rPr>
              <a:t>Is </a:t>
            </a:r>
            <a:r>
              <a:rPr lang="en-US" dirty="0">
                <a:solidFill>
                  <a:srgbClr val="060606"/>
                </a:solidFill>
              </a:rPr>
              <a:t>unsafe in his/her own home</a:t>
            </a:r>
          </a:p>
          <a:p>
            <a:pPr marL="857250" lvl="1">
              <a:buFont typeface="Wingdings" panose="05000000000000000000" pitchFamily="2" charset="2"/>
              <a:buChar char="q"/>
            </a:pPr>
            <a:r>
              <a:rPr lang="en-US" dirty="0" smtClean="0">
                <a:solidFill>
                  <a:srgbClr val="060606"/>
                </a:solidFill>
              </a:rPr>
              <a:t>Is </a:t>
            </a:r>
            <a:r>
              <a:rPr lang="en-US" dirty="0">
                <a:solidFill>
                  <a:srgbClr val="060606"/>
                </a:solidFill>
              </a:rPr>
              <a:t>at risk of hospitalization (or re-hospitalization) without </a:t>
            </a:r>
            <a:r>
              <a:rPr lang="en-US" dirty="0" smtClean="0">
                <a:solidFill>
                  <a:srgbClr val="060606"/>
                </a:solidFill>
              </a:rPr>
              <a:t>additional assistance</a:t>
            </a:r>
            <a:endParaRPr lang="en-US" dirty="0">
              <a:solidFill>
                <a:srgbClr val="060606"/>
              </a:solidFill>
            </a:endParaRPr>
          </a:p>
        </p:txBody>
      </p:sp>
      <p:sp>
        <p:nvSpPr>
          <p:cNvPr id="4" name="Content Placeholder 3"/>
          <p:cNvSpPr>
            <a:spLocks noGrp="1"/>
          </p:cNvSpPr>
          <p:nvPr>
            <p:ph sz="half" idx="2"/>
          </p:nvPr>
        </p:nvSpPr>
        <p:spPr>
          <a:ln>
            <a:solidFill>
              <a:schemeClr val="bg2">
                <a:lumMod val="50000"/>
                <a:alpha val="85000"/>
              </a:schemeClr>
            </a:solidFill>
          </a:ln>
        </p:spPr>
        <p:txBody>
          <a:bodyPr/>
          <a:lstStyle/>
          <a:p>
            <a:pPr>
              <a:lnSpc>
                <a:spcPct val="100000"/>
              </a:lnSpc>
              <a:spcAft>
                <a:spcPts val="0"/>
              </a:spcAft>
              <a:buNone/>
            </a:pPr>
            <a:r>
              <a:rPr lang="en-US" sz="2400" dirty="0">
                <a:solidFill>
                  <a:srgbClr val="060606"/>
                </a:solidFill>
              </a:rPr>
              <a:t>Someone who has critical care         	needs:</a:t>
            </a:r>
          </a:p>
          <a:p>
            <a:pPr marL="857250" lvl="1">
              <a:spcAft>
                <a:spcPts val="600"/>
              </a:spcAft>
              <a:buFont typeface="Wingdings" panose="05000000000000000000" pitchFamily="2" charset="2"/>
              <a:buChar char="q"/>
            </a:pPr>
            <a:r>
              <a:rPr lang="en-US" dirty="0">
                <a:solidFill>
                  <a:srgbClr val="060606"/>
                </a:solidFill>
              </a:rPr>
              <a:t>That cannot be </a:t>
            </a:r>
            <a:r>
              <a:rPr lang="en-US" i="1" u="sng" dirty="0">
                <a:solidFill>
                  <a:srgbClr val="060606"/>
                </a:solidFill>
              </a:rPr>
              <a:t>fully met </a:t>
            </a:r>
            <a:r>
              <a:rPr lang="en-US" dirty="0">
                <a:solidFill>
                  <a:srgbClr val="060606"/>
                </a:solidFill>
              </a:rPr>
              <a:t>without additional assistance from IHSS</a:t>
            </a:r>
          </a:p>
          <a:p>
            <a:pPr marL="857250" lvl="1">
              <a:spcAft>
                <a:spcPts val="600"/>
              </a:spcAft>
              <a:buFont typeface="Wingdings" panose="05000000000000000000" pitchFamily="2" charset="2"/>
              <a:buChar char="q"/>
            </a:pPr>
            <a:r>
              <a:rPr lang="en-US" dirty="0" smtClean="0">
                <a:solidFill>
                  <a:srgbClr val="060606"/>
                </a:solidFill>
              </a:rPr>
              <a:t>Is </a:t>
            </a:r>
            <a:r>
              <a:rPr lang="en-US" dirty="0">
                <a:solidFill>
                  <a:srgbClr val="060606"/>
                </a:solidFill>
              </a:rPr>
              <a:t>unsafe in his/her own home</a:t>
            </a:r>
          </a:p>
          <a:p>
            <a:pPr marL="857250" lvl="1">
              <a:buFont typeface="Wingdings" panose="05000000000000000000" pitchFamily="2" charset="2"/>
              <a:buChar char="q"/>
            </a:pPr>
            <a:r>
              <a:rPr lang="en-US" dirty="0" smtClean="0">
                <a:solidFill>
                  <a:srgbClr val="060606"/>
                </a:solidFill>
              </a:rPr>
              <a:t>Is </a:t>
            </a:r>
            <a:r>
              <a:rPr lang="en-US" dirty="0">
                <a:solidFill>
                  <a:srgbClr val="060606"/>
                </a:solidFill>
              </a:rPr>
              <a:t>at risk of hospitalization (or re-hospitalization) without services in place</a:t>
            </a:r>
          </a:p>
          <a:p>
            <a:endParaRPr lang="en-US" dirty="0"/>
          </a:p>
        </p:txBody>
      </p:sp>
    </p:spTree>
    <p:extLst>
      <p:ext uri="{BB962C8B-B14F-4D97-AF65-F5344CB8AC3E}">
        <p14:creationId xmlns:p14="http://schemas.microsoft.com/office/powerpoint/2010/main" val="254584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expedited indicators</a:t>
            </a:r>
            <a:endParaRPr lang="en-US" dirty="0"/>
          </a:p>
        </p:txBody>
      </p:sp>
      <p:sp>
        <p:nvSpPr>
          <p:cNvPr id="3" name="Content Placeholder 2"/>
          <p:cNvSpPr>
            <a:spLocks noGrp="1"/>
          </p:cNvSpPr>
          <p:nvPr>
            <p:ph idx="1"/>
          </p:nvPr>
        </p:nvSpPr>
        <p:spPr>
          <a:xfrm>
            <a:off x="304800" y="1554162"/>
            <a:ext cx="8686800" cy="5303838"/>
          </a:xfrm>
        </p:spPr>
        <p:txBody>
          <a:bodyPr>
            <a:normAutofit lnSpcReduction="10000"/>
          </a:bodyPr>
          <a:lstStyle/>
          <a:p>
            <a:pPr lvl="0">
              <a:lnSpc>
                <a:spcPct val="100000"/>
              </a:lnSpc>
              <a:spcAft>
                <a:spcPts val="1200"/>
              </a:spcAft>
              <a:buNone/>
            </a:pPr>
            <a:r>
              <a:rPr lang="en-US" sz="2600" dirty="0">
                <a:solidFill>
                  <a:srgbClr val="060606"/>
                </a:solidFill>
              </a:rPr>
              <a:t>Other indicators for an expedited referral could include:</a:t>
            </a:r>
          </a:p>
          <a:p>
            <a:pPr marL="365760" lvl="1" indent="-342900">
              <a:lnSpc>
                <a:spcPct val="100000"/>
              </a:lnSpc>
              <a:spcAft>
                <a:spcPts val="1200"/>
              </a:spcAft>
              <a:buFont typeface="Wingdings" panose="05000000000000000000" pitchFamily="2" charset="2"/>
              <a:buChar char="q"/>
            </a:pPr>
            <a:r>
              <a:rPr lang="en-US" sz="2600" dirty="0" smtClean="0">
                <a:solidFill>
                  <a:srgbClr val="060606"/>
                </a:solidFill>
              </a:rPr>
              <a:t>A </a:t>
            </a:r>
            <a:r>
              <a:rPr lang="en-US" sz="2600" dirty="0">
                <a:solidFill>
                  <a:srgbClr val="060606"/>
                </a:solidFill>
              </a:rPr>
              <a:t>diagnosis of a terminal illness.</a:t>
            </a:r>
          </a:p>
          <a:p>
            <a:pPr marL="365760" lvl="1" indent="-342900">
              <a:lnSpc>
                <a:spcPct val="100000"/>
              </a:lnSpc>
              <a:spcAft>
                <a:spcPts val="1200"/>
              </a:spcAft>
              <a:buFont typeface="Wingdings" panose="05000000000000000000" pitchFamily="2" charset="2"/>
              <a:buChar char="q"/>
            </a:pPr>
            <a:r>
              <a:rPr lang="en-US" sz="2600" dirty="0" smtClean="0">
                <a:solidFill>
                  <a:srgbClr val="060606"/>
                </a:solidFill>
              </a:rPr>
              <a:t>A </a:t>
            </a:r>
            <a:r>
              <a:rPr lang="en-US" sz="2600" dirty="0">
                <a:solidFill>
                  <a:srgbClr val="060606"/>
                </a:solidFill>
              </a:rPr>
              <a:t>rapid decline in health. </a:t>
            </a:r>
          </a:p>
          <a:p>
            <a:pPr marL="365760" lvl="1" indent="-342900">
              <a:lnSpc>
                <a:spcPct val="100000"/>
              </a:lnSpc>
              <a:spcAft>
                <a:spcPts val="1200"/>
              </a:spcAft>
              <a:buFont typeface="Wingdings" panose="05000000000000000000" pitchFamily="2" charset="2"/>
              <a:buChar char="q"/>
            </a:pPr>
            <a:r>
              <a:rPr lang="en-US" sz="2600" dirty="0">
                <a:solidFill>
                  <a:srgbClr val="060606"/>
                </a:solidFill>
              </a:rPr>
              <a:t>Client Is transitioning out of a hospital, and no one is available to provide in-home care or the care needs can’t be fully met.</a:t>
            </a:r>
          </a:p>
          <a:p>
            <a:pPr marL="22860" lvl="1" indent="0">
              <a:lnSpc>
                <a:spcPct val="100000"/>
              </a:lnSpc>
              <a:spcAft>
                <a:spcPts val="1200"/>
              </a:spcAft>
              <a:buNone/>
            </a:pPr>
            <a:r>
              <a:rPr lang="en-US" sz="2600" dirty="0" smtClean="0">
                <a:solidFill>
                  <a:srgbClr val="060606"/>
                </a:solidFill>
              </a:rPr>
              <a:t>If </a:t>
            </a:r>
            <a:r>
              <a:rPr lang="en-US" sz="2600" dirty="0">
                <a:solidFill>
                  <a:srgbClr val="060606"/>
                </a:solidFill>
              </a:rPr>
              <a:t>necessary the IHSS Social Worker may conduct a needs assessment in the hospital. Once the Member transitions home, the IHSS Social Worker must complete an in-home needs assessment within 10 business days from the date of discharge.</a:t>
            </a:r>
          </a:p>
          <a:p>
            <a:endParaRPr lang="en-US" dirty="0"/>
          </a:p>
        </p:txBody>
      </p:sp>
    </p:spTree>
    <p:extLst>
      <p:ext uri="{BB962C8B-B14F-4D97-AF65-F5344CB8AC3E}">
        <p14:creationId xmlns:p14="http://schemas.microsoft.com/office/powerpoint/2010/main" val="2036270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Approval/denial on expedited apps</a:t>
            </a:r>
          </a:p>
        </p:txBody>
      </p:sp>
      <p:sp>
        <p:nvSpPr>
          <p:cNvPr id="3" name="Content Placeholder 2"/>
          <p:cNvSpPr>
            <a:spLocks noGrp="1"/>
          </p:cNvSpPr>
          <p:nvPr>
            <p:ph idx="1"/>
          </p:nvPr>
        </p:nvSpPr>
        <p:spPr/>
        <p:txBody>
          <a:bodyPr/>
          <a:lstStyle/>
          <a:p>
            <a:pPr>
              <a:spcAft>
                <a:spcPts val="1200"/>
              </a:spcAft>
            </a:pPr>
            <a:r>
              <a:rPr lang="en-US" dirty="0">
                <a:solidFill>
                  <a:srgbClr val="060606"/>
                </a:solidFill>
              </a:rPr>
              <a:t>A Notice of Action (NOA) will be issued providing information on services and the number of hours authorized, or the reason for any denial of </a:t>
            </a:r>
            <a:r>
              <a:rPr lang="en-US" dirty="0" smtClean="0">
                <a:solidFill>
                  <a:srgbClr val="060606"/>
                </a:solidFill>
              </a:rPr>
              <a:t>services</a:t>
            </a:r>
          </a:p>
          <a:p>
            <a:pPr>
              <a:spcAft>
                <a:spcPts val="1200"/>
              </a:spcAft>
            </a:pPr>
            <a:r>
              <a:rPr lang="en-US" dirty="0">
                <a:solidFill>
                  <a:srgbClr val="060606"/>
                </a:solidFill>
              </a:rPr>
              <a:t>IHSS will inform the Health Plan of any ineligibility to IHSS </a:t>
            </a:r>
            <a:r>
              <a:rPr lang="en-US" dirty="0" smtClean="0">
                <a:solidFill>
                  <a:srgbClr val="060606"/>
                </a:solidFill>
              </a:rPr>
              <a:t>services</a:t>
            </a:r>
          </a:p>
          <a:p>
            <a:r>
              <a:rPr lang="en-US" dirty="0">
                <a:solidFill>
                  <a:srgbClr val="060606"/>
                </a:solidFill>
              </a:rPr>
              <a:t>The client has 90 days from the date of the Notice of Action to file an appeal</a:t>
            </a:r>
            <a:endParaRPr lang="en-US" dirty="0" smtClean="0"/>
          </a:p>
          <a:p>
            <a:endParaRPr lang="en-US" dirty="0"/>
          </a:p>
        </p:txBody>
      </p:sp>
    </p:spTree>
    <p:extLst>
      <p:ext uri="{BB962C8B-B14F-4D97-AF65-F5344CB8AC3E}">
        <p14:creationId xmlns:p14="http://schemas.microsoft.com/office/powerpoint/2010/main" val="787158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algn="ctr"/>
            <a:r>
              <a:rPr lang="en-US" sz="2800" dirty="0" smtClean="0"/>
              <a:t>Health plan perspective: Important accomplishments</a:t>
            </a:r>
            <a:endParaRPr lang="en-US" sz="2800" dirty="0"/>
          </a:p>
        </p:txBody>
      </p:sp>
      <p:sp>
        <p:nvSpPr>
          <p:cNvPr id="3" name="Content Placeholder 2"/>
          <p:cNvSpPr>
            <a:spLocks noGrp="1"/>
          </p:cNvSpPr>
          <p:nvPr>
            <p:ph idx="1"/>
          </p:nvPr>
        </p:nvSpPr>
        <p:spPr>
          <a:xfrm>
            <a:off x="304800" y="1249362"/>
            <a:ext cx="8686800" cy="5075238"/>
          </a:xfrm>
        </p:spPr>
        <p:txBody>
          <a:bodyPr>
            <a:normAutofit/>
          </a:bodyPr>
          <a:lstStyle/>
          <a:p>
            <a:r>
              <a:rPr lang="en-US" dirty="0" smtClean="0"/>
              <a:t>AIS  was willing to be flexible </a:t>
            </a:r>
          </a:p>
          <a:p>
            <a:r>
              <a:rPr lang="en-US" dirty="0" smtClean="0"/>
              <a:t>AIS was willing to expedite referrals for Plan members transitioning from hospital or SNF to home</a:t>
            </a:r>
          </a:p>
          <a:p>
            <a:r>
              <a:rPr lang="en-US" dirty="0" smtClean="0"/>
              <a:t>Agreement from all 5 Health Plans, Public Authority and AIS on a single, core protocol</a:t>
            </a:r>
          </a:p>
          <a:p>
            <a:r>
              <a:rPr lang="en-US" dirty="0" smtClean="0"/>
              <a:t>Shared value for the consumer-driven foundation of the IHSS program</a:t>
            </a:r>
          </a:p>
          <a:p>
            <a:endParaRPr lang="en-US" dirty="0" smtClean="0"/>
          </a:p>
          <a:p>
            <a:endParaRPr lang="en-US" dirty="0"/>
          </a:p>
        </p:txBody>
      </p:sp>
    </p:spTree>
    <p:extLst>
      <p:ext uri="{BB962C8B-B14F-4D97-AF65-F5344CB8AC3E}">
        <p14:creationId xmlns:p14="http://schemas.microsoft.com/office/powerpoint/2010/main" val="562574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a:bodyPr>
          <a:lstStyle/>
          <a:p>
            <a:r>
              <a:rPr lang="en-US" sz="2800" dirty="0" smtClean="0"/>
              <a:t>CCI Implementation Challenges &amp; opportunities</a:t>
            </a:r>
            <a:endParaRPr lang="en-US" sz="2800" dirty="0"/>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r>
              <a:rPr lang="en-US" b="1" dirty="0" smtClean="0"/>
              <a:t>Partnerships</a:t>
            </a:r>
            <a:r>
              <a:rPr lang="en-US" dirty="0" smtClean="0"/>
              <a:t>/relationships are everything!!</a:t>
            </a:r>
          </a:p>
          <a:p>
            <a:r>
              <a:rPr lang="en-US" b="1" dirty="0" smtClean="0"/>
              <a:t>Broad coordination </a:t>
            </a:r>
            <a:r>
              <a:rPr lang="en-US" dirty="0" smtClean="0"/>
              <a:t>is critical!</a:t>
            </a:r>
          </a:p>
          <a:p>
            <a:r>
              <a:rPr lang="en-US" dirty="0" smtClean="0"/>
              <a:t>Training, </a:t>
            </a:r>
            <a:r>
              <a:rPr lang="en-US" b="1" dirty="0" smtClean="0"/>
              <a:t>re-training</a:t>
            </a:r>
            <a:r>
              <a:rPr lang="en-US" dirty="0" smtClean="0"/>
              <a:t>…and more training!</a:t>
            </a:r>
          </a:p>
          <a:p>
            <a:r>
              <a:rPr lang="en-US" b="1" dirty="0" smtClean="0"/>
              <a:t>Slow beginning </a:t>
            </a:r>
            <a:r>
              <a:rPr lang="en-US" dirty="0" smtClean="0"/>
              <a:t>for IHSS – applications (standard and expedited) and CCT’s – Why?</a:t>
            </a:r>
          </a:p>
          <a:p>
            <a:r>
              <a:rPr lang="en-US" dirty="0" smtClean="0"/>
              <a:t>Continuous efforts at delivering information and resources to consumers &amp; IP’s</a:t>
            </a:r>
          </a:p>
          <a:p>
            <a:r>
              <a:rPr lang="en-US" dirty="0" smtClean="0"/>
              <a:t>HICAP/Consumer Center for Health Education &amp; Advocacy calls – steady, but settling, burst at start of the month</a:t>
            </a:r>
          </a:p>
          <a:p>
            <a:endParaRPr lang="en-US" dirty="0"/>
          </a:p>
        </p:txBody>
      </p:sp>
    </p:spTree>
    <p:extLst>
      <p:ext uri="{BB962C8B-B14F-4D97-AF65-F5344CB8AC3E}">
        <p14:creationId xmlns:p14="http://schemas.microsoft.com/office/powerpoint/2010/main" val="4178952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County of San Diego</a:t>
            </a:r>
            <a:endParaRPr lang="en-US" dirty="0"/>
          </a:p>
        </p:txBody>
      </p:sp>
      <p:sp>
        <p:nvSpPr>
          <p:cNvPr id="3" name="Content Placeholder 2"/>
          <p:cNvSpPr>
            <a:spLocks noGrp="1"/>
          </p:cNvSpPr>
          <p:nvPr>
            <p:ph idx="1"/>
          </p:nvPr>
        </p:nvSpPr>
        <p:spPr>
          <a:xfrm>
            <a:off x="304800" y="1554162"/>
            <a:ext cx="8686800" cy="4770438"/>
          </a:xfrm>
        </p:spPr>
        <p:txBody>
          <a:bodyPr>
            <a:normAutofit lnSpcReduction="10000"/>
          </a:bodyPr>
          <a:lstStyle/>
          <a:p>
            <a:pPr>
              <a:lnSpc>
                <a:spcPct val="150000"/>
              </a:lnSpc>
            </a:pPr>
            <a:r>
              <a:rPr lang="en-US" dirty="0" smtClean="0"/>
              <a:t>Health &amp; Human Services Agency</a:t>
            </a:r>
          </a:p>
          <a:p>
            <a:pPr lvl="1">
              <a:lnSpc>
                <a:spcPct val="150000"/>
              </a:lnSpc>
            </a:pPr>
            <a:r>
              <a:rPr lang="en-US" dirty="0" smtClean="0"/>
              <a:t>Aging &amp; Independence Services</a:t>
            </a:r>
          </a:p>
          <a:p>
            <a:pPr lvl="1">
              <a:lnSpc>
                <a:spcPct val="150000"/>
              </a:lnSpc>
            </a:pPr>
            <a:r>
              <a:rPr lang="en-US" dirty="0" smtClean="0"/>
              <a:t>Behavioral Health Services</a:t>
            </a:r>
          </a:p>
          <a:p>
            <a:pPr lvl="1">
              <a:lnSpc>
                <a:spcPct val="150000"/>
              </a:lnSpc>
            </a:pPr>
            <a:r>
              <a:rPr lang="en-US" dirty="0" smtClean="0"/>
              <a:t>Children’s Services</a:t>
            </a:r>
          </a:p>
          <a:p>
            <a:pPr lvl="1">
              <a:lnSpc>
                <a:spcPct val="150000"/>
              </a:lnSpc>
            </a:pPr>
            <a:r>
              <a:rPr lang="en-US" dirty="0" smtClean="0"/>
              <a:t>Public Health Services</a:t>
            </a:r>
          </a:p>
          <a:p>
            <a:pPr lvl="1">
              <a:lnSpc>
                <a:spcPct val="160000"/>
              </a:lnSpc>
            </a:pPr>
            <a:r>
              <a:rPr lang="en-US" dirty="0" smtClean="0"/>
              <a:t>Self-Sufficiency</a:t>
            </a:r>
          </a:p>
          <a:p>
            <a:pPr lvl="1"/>
            <a:r>
              <a:rPr lang="en-US" dirty="0" smtClean="0"/>
              <a:t>Support Divisions</a:t>
            </a:r>
            <a:endParaRPr lang="en-US" dirty="0"/>
          </a:p>
        </p:txBody>
      </p:sp>
      <p:pic>
        <p:nvPicPr>
          <p:cNvPr id="4" name="Picture 3" descr="Description: cid:image005.jpg@01CE81FE.B591F180"/>
          <p:cNvPicPr/>
          <p:nvPr/>
        </p:nvPicPr>
        <p:blipFill>
          <a:blip r:embed="rId3" cstate="print"/>
          <a:srcRect/>
          <a:stretch>
            <a:fillRect/>
          </a:stretch>
        </p:blipFill>
        <p:spPr bwMode="auto">
          <a:xfrm>
            <a:off x="4800600" y="3733800"/>
            <a:ext cx="4038600" cy="2438400"/>
          </a:xfrm>
          <a:prstGeom prst="rect">
            <a:avLst/>
          </a:prstGeom>
          <a:noFill/>
          <a:ln w="9525">
            <a:noFill/>
            <a:miter lim="800000"/>
            <a:headEnd/>
            <a:tailEnd/>
          </a:ln>
        </p:spPr>
      </p:pic>
    </p:spTree>
    <p:extLst>
      <p:ext uri="{BB962C8B-B14F-4D97-AF65-F5344CB8AC3E}">
        <p14:creationId xmlns:p14="http://schemas.microsoft.com/office/powerpoint/2010/main" val="378264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&amp; independence Services</a:t>
            </a:r>
            <a:endParaRPr lang="en-US" dirty="0"/>
          </a:p>
        </p:txBody>
      </p:sp>
      <p:sp>
        <p:nvSpPr>
          <p:cNvPr id="3" name="Content Placeholder 2"/>
          <p:cNvSpPr>
            <a:spLocks noGrp="1"/>
          </p:cNvSpPr>
          <p:nvPr>
            <p:ph idx="1"/>
          </p:nvPr>
        </p:nvSpPr>
        <p:spPr>
          <a:xfrm>
            <a:off x="304800" y="1554162"/>
            <a:ext cx="8763000" cy="5075238"/>
          </a:xfrm>
        </p:spPr>
        <p:txBody>
          <a:bodyPr>
            <a:normAutofit fontScale="85000" lnSpcReduction="10000"/>
          </a:bodyPr>
          <a:lstStyle/>
          <a:p>
            <a:r>
              <a:rPr lang="en-US" dirty="0" smtClean="0"/>
              <a:t>Area Agency on Aging/ADRC</a:t>
            </a:r>
          </a:p>
          <a:p>
            <a:r>
              <a:rPr lang="en-US" dirty="0" smtClean="0"/>
              <a:t>Adult Protective Services/Senior Mental Health Team</a:t>
            </a:r>
          </a:p>
          <a:p>
            <a:r>
              <a:rPr lang="en-US" dirty="0" smtClean="0"/>
              <a:t>In Home Supportive Services</a:t>
            </a:r>
          </a:p>
          <a:p>
            <a:r>
              <a:rPr lang="en-US" dirty="0" smtClean="0"/>
              <a:t>Multipurpose Senior Services Program ( &amp; “MSSP-Like”)</a:t>
            </a:r>
          </a:p>
          <a:p>
            <a:r>
              <a:rPr lang="en-US" dirty="0" smtClean="0"/>
              <a:t>Long Term Care Ombudsman</a:t>
            </a:r>
          </a:p>
          <a:p>
            <a:r>
              <a:rPr lang="en-US" dirty="0"/>
              <a:t>Call Center</a:t>
            </a:r>
          </a:p>
          <a:p>
            <a:r>
              <a:rPr lang="en-US" dirty="0" smtClean="0"/>
              <a:t>PA/PG/PC</a:t>
            </a:r>
          </a:p>
          <a:p>
            <a:r>
              <a:rPr lang="en-US" dirty="0" smtClean="0"/>
              <a:t>Veteran Services</a:t>
            </a:r>
          </a:p>
          <a:p>
            <a:r>
              <a:rPr lang="en-US" dirty="0" smtClean="0"/>
              <a:t>Senior Nutrition</a:t>
            </a:r>
          </a:p>
          <a:p>
            <a:r>
              <a:rPr lang="en-US" dirty="0"/>
              <a:t>Community Services – IG, CM, RSVP, Health Promotions</a:t>
            </a:r>
          </a:p>
          <a:p>
            <a:r>
              <a:rPr lang="en-US" dirty="0" smtClean="0"/>
              <a:t>Community-Based Care Transitions Program</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979984"/>
            <a:ext cx="3810000" cy="1506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122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603636"/>
            <a:ext cx="8046720" cy="525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b="1" dirty="0" smtClean="0">
                <a:latin typeface="Arial Narrow" pitchFamily="34" charset="0"/>
              </a:rPr>
              <a:t>San Diego CCI </a:t>
            </a:r>
            <a:r>
              <a:rPr lang="en-US" b="1" dirty="0">
                <a:latin typeface="Arial Narrow" pitchFamily="34" charset="0"/>
              </a:rPr>
              <a:t>Health Plan Options</a:t>
            </a:r>
            <a:endParaRPr lang="en-US"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819400"/>
            <a:ext cx="19812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9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smtClean="0"/>
          </a:p>
        </p:txBody>
      </p:sp>
      <p:sp>
        <p:nvSpPr>
          <p:cNvPr id="3" name="Content Placeholder 2"/>
          <p:cNvSpPr>
            <a:spLocks noGrp="1"/>
          </p:cNvSpPr>
          <p:nvPr>
            <p:ph idx="1"/>
          </p:nvPr>
        </p:nvSpPr>
        <p:spPr>
          <a:xfrm>
            <a:off x="304800" y="1554162"/>
            <a:ext cx="8686800" cy="4999038"/>
          </a:xfrm>
        </p:spPr>
        <p:txBody>
          <a:bodyPr/>
          <a:lstStyle/>
          <a:p>
            <a:endParaRPr lang="en-US" dirty="0" smtClean="0"/>
          </a:p>
          <a:p>
            <a:r>
              <a:rPr lang="en-US" altLang="en-US" sz="2400" b="1" dirty="0" smtClean="0"/>
              <a:t>AB </a:t>
            </a:r>
            <a:r>
              <a:rPr lang="en-US" altLang="en-US" sz="2400" b="1" dirty="0"/>
              <a:t>1040- </a:t>
            </a:r>
            <a:r>
              <a:rPr lang="en-US" altLang="en-US" sz="2400" dirty="0"/>
              <a:t>CA Long Term Care Integration Pilot Project (LTCIP</a:t>
            </a:r>
            <a:r>
              <a:rPr lang="en-US" altLang="en-US" sz="2400" dirty="0" smtClean="0"/>
              <a:t>) – </a:t>
            </a:r>
          </a:p>
          <a:p>
            <a:r>
              <a:rPr lang="en-US" sz="2400" b="1" dirty="0" smtClean="0"/>
              <a:t>Planning Committee </a:t>
            </a:r>
            <a:r>
              <a:rPr lang="en-US" sz="2400" dirty="0" smtClean="0"/>
              <a:t>formed 1999 with the following mission:</a:t>
            </a:r>
          </a:p>
          <a:p>
            <a:endParaRPr lang="en-US" sz="2400" dirty="0" smtClean="0"/>
          </a:p>
          <a:p>
            <a:pPr marL="396875" indent="0">
              <a:buNone/>
            </a:pPr>
            <a:r>
              <a:rPr lang="en-US" sz="2400" b="1" dirty="0" smtClean="0"/>
              <a:t>“Develop </a:t>
            </a:r>
            <a:r>
              <a:rPr lang="en-US" sz="2400" b="1" dirty="0"/>
              <a:t>a comprehensive, integrated continuum of acute and long-term care (health, social, and supportive services) for the aged, blind, and disabled (ABD</a:t>
            </a:r>
            <a:r>
              <a:rPr lang="en-US" sz="2400" b="1" dirty="0" smtClean="0"/>
              <a:t>).”</a:t>
            </a:r>
          </a:p>
          <a:p>
            <a:pPr marL="0" indent="0">
              <a:buNone/>
            </a:pPr>
            <a:endParaRPr lang="en-US" sz="2400" dirty="0" smtClean="0"/>
          </a:p>
          <a:p>
            <a:r>
              <a:rPr lang="en-US" sz="2400" b="1" dirty="0" smtClean="0"/>
              <a:t>Began with 50 participants – now over 800 members strong:</a:t>
            </a:r>
          </a:p>
          <a:p>
            <a:pPr marL="396875" indent="0">
              <a:buNone/>
            </a:pPr>
            <a:r>
              <a:rPr lang="en-US" sz="2400" dirty="0" smtClean="0"/>
              <a:t>Multiple Medical, Behavioral Health, Social Service Providers, Consumers, Caregivers and Advocates</a:t>
            </a:r>
          </a:p>
          <a:p>
            <a:pPr marL="396875" indent="0">
              <a:buNone/>
            </a:pPr>
            <a:endParaRPr lang="en-US" sz="2400" dirty="0"/>
          </a:p>
          <a:p>
            <a:pPr marL="341313" indent="0" algn="just">
              <a:buNone/>
              <a:tabLst>
                <a:tab pos="6973888" algn="l"/>
              </a:tabLst>
            </a:pPr>
            <a:endParaRPr lang="en-US" sz="2400" dirty="0"/>
          </a:p>
        </p:txBody>
      </p:sp>
      <p:pic>
        <p:nvPicPr>
          <p:cNvPr id="4" name="Picture 4" descr="LTC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26027"/>
            <a:ext cx="8077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372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405871306"/>
              </p:ext>
            </p:extLst>
          </p:nvPr>
        </p:nvGraphicFramePr>
        <p:xfrm>
          <a:off x="0" y="228600"/>
          <a:ext cx="86868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1" descr="C:\Documents and Settings\evalyng\Local Settings\Temporary Internet Files\Content.IE5\AJYEIV77\MCj0410595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48375" y="76200"/>
            <a:ext cx="1939925" cy="1528763"/>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SDCTP Particpant Art.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036" y="228600"/>
            <a:ext cx="2209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5715000" y="5029200"/>
            <a:ext cx="2743200" cy="369332"/>
          </a:xfrm>
          <a:prstGeom prst="rect">
            <a:avLst/>
          </a:prstGeom>
          <a:noFill/>
        </p:spPr>
        <p:txBody>
          <a:bodyPr wrap="square" rtlCol="0">
            <a:spAutoFit/>
          </a:bodyPr>
          <a:lstStyle/>
          <a:p>
            <a:endParaRPr lang="en-US" dirty="0"/>
          </a:p>
        </p:txBody>
      </p:sp>
      <p:sp>
        <p:nvSpPr>
          <p:cNvPr id="10" name="TextBox 9"/>
          <p:cNvSpPr txBox="1"/>
          <p:nvPr/>
        </p:nvSpPr>
        <p:spPr>
          <a:xfrm>
            <a:off x="5503862" y="1624013"/>
            <a:ext cx="3276600" cy="646331"/>
          </a:xfrm>
          <a:prstGeom prst="rect">
            <a:avLst/>
          </a:prstGeom>
          <a:noFill/>
        </p:spPr>
        <p:txBody>
          <a:bodyPr wrap="square" rtlCol="0">
            <a:spAutoFit/>
          </a:bodyPr>
          <a:lstStyle/>
          <a:p>
            <a:r>
              <a:rPr lang="en-US" sz="3600" b="1" dirty="0" smtClean="0"/>
              <a:t>www.sdltcip.org</a:t>
            </a:r>
            <a:endParaRPr lang="en-US" sz="3600" b="1" dirty="0"/>
          </a:p>
        </p:txBody>
      </p:sp>
      <p:sp>
        <p:nvSpPr>
          <p:cNvPr id="11" name="TextBox 10"/>
          <p:cNvSpPr txBox="1"/>
          <p:nvPr/>
        </p:nvSpPr>
        <p:spPr>
          <a:xfrm>
            <a:off x="5867400" y="5181600"/>
            <a:ext cx="2743200" cy="369332"/>
          </a:xfrm>
          <a:prstGeom prst="rect">
            <a:avLst/>
          </a:prstGeom>
          <a:noFill/>
        </p:spPr>
        <p:txBody>
          <a:bodyPr wrap="square" rtlCol="0">
            <a:spAutoFit/>
          </a:bodyPr>
          <a:lstStyle/>
          <a:p>
            <a:endParaRPr lang="en-US" dirty="0"/>
          </a:p>
        </p:txBody>
      </p:sp>
      <p:pic>
        <p:nvPicPr>
          <p:cNvPr id="1026" name="Picture 2" descr="C:\Users\msellers\Pictures\gaci_logo.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8373" y="4724400"/>
            <a:ext cx="1635125" cy="18104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ardc_log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15000" y="5213866"/>
            <a:ext cx="33258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7749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Diego cci advisory committee</a:t>
            </a:r>
            <a:endParaRPr lang="en-US" dirty="0"/>
          </a:p>
        </p:txBody>
      </p:sp>
      <p:sp>
        <p:nvSpPr>
          <p:cNvPr id="3" name="Content Placeholder 2"/>
          <p:cNvSpPr>
            <a:spLocks noGrp="1"/>
          </p:cNvSpPr>
          <p:nvPr>
            <p:ph idx="1"/>
          </p:nvPr>
        </p:nvSpPr>
        <p:spPr>
          <a:xfrm>
            <a:off x="304800" y="1554162"/>
            <a:ext cx="8686800" cy="4999038"/>
          </a:xfrm>
        </p:spPr>
        <p:txBody>
          <a:bodyPr>
            <a:normAutofit fontScale="92500"/>
          </a:bodyPr>
          <a:lstStyle/>
          <a:p>
            <a:r>
              <a:rPr lang="en-US" dirty="0" smtClean="0"/>
              <a:t>Cal MediConnect Health Plans established to provide them recommendations about operations, access to services, outreach &amp; education, etc.</a:t>
            </a:r>
          </a:p>
          <a:p>
            <a:endParaRPr lang="en-US" sz="900" dirty="0" smtClean="0"/>
          </a:p>
          <a:p>
            <a:pPr marL="914400" indent="-290513">
              <a:buFont typeface="Wingdings" panose="05000000000000000000" pitchFamily="2" charset="2"/>
              <a:buChar char="Ø"/>
            </a:pPr>
            <a:r>
              <a:rPr lang="en-US" dirty="0" smtClean="0"/>
              <a:t>Communications Sub-Group: coordinated outreach to consumers, providers, physicians, pharmacists, hospitals/clinics, etc.</a:t>
            </a:r>
          </a:p>
          <a:p>
            <a:pPr indent="-1588">
              <a:buFont typeface="Wingdings" panose="05000000000000000000" pitchFamily="2" charset="2"/>
              <a:buChar char="Ø"/>
            </a:pPr>
            <a:endParaRPr lang="en-US" dirty="0" smtClean="0"/>
          </a:p>
          <a:p>
            <a:pPr marL="914400" indent="-241300">
              <a:buFont typeface="Wingdings" panose="05000000000000000000" pitchFamily="2" charset="2"/>
              <a:buChar char="Ø"/>
            </a:pPr>
            <a:r>
              <a:rPr lang="en-US" dirty="0" smtClean="0"/>
              <a:t>Coordination Guide Sub-Group: coordination between the Health Plans &amp; IHSS/PA &amp; MSSP</a:t>
            </a:r>
          </a:p>
          <a:p>
            <a:endParaRPr lang="en-US" dirty="0"/>
          </a:p>
        </p:txBody>
      </p:sp>
    </p:spTree>
    <p:extLst>
      <p:ext uri="{BB962C8B-B14F-4D97-AF65-F5344CB8AC3E}">
        <p14:creationId xmlns:p14="http://schemas.microsoft.com/office/powerpoint/2010/main" val="1085952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San Diego cci advisory </a:t>
            </a:r>
            <a:r>
              <a:rPr lang="en-US" sz="2800" dirty="0" smtClean="0"/>
              <a:t>committee Membership</a:t>
            </a:r>
            <a:endParaRPr lang="en-US" sz="2800" dirty="0"/>
          </a:p>
        </p:txBody>
      </p:sp>
      <p:sp>
        <p:nvSpPr>
          <p:cNvPr id="4" name="Content Placeholder 3"/>
          <p:cNvSpPr>
            <a:spLocks noGrp="1"/>
          </p:cNvSpPr>
          <p:nvPr>
            <p:ph sz="half" idx="1"/>
          </p:nvPr>
        </p:nvSpPr>
        <p:spPr/>
        <p:txBody>
          <a:bodyPr/>
          <a:lstStyle/>
          <a:p>
            <a:r>
              <a:rPr lang="en-US" dirty="0" smtClean="0"/>
              <a:t>Cal MediConnect Health Plans</a:t>
            </a:r>
          </a:p>
          <a:p>
            <a:r>
              <a:rPr lang="en-US" dirty="0" smtClean="0"/>
              <a:t>HHSA/AIS</a:t>
            </a:r>
          </a:p>
          <a:p>
            <a:r>
              <a:rPr lang="en-US" dirty="0" smtClean="0"/>
              <a:t>Public Authority</a:t>
            </a:r>
          </a:p>
          <a:p>
            <a:r>
              <a:rPr lang="en-US" dirty="0" smtClean="0"/>
              <a:t>Dual-eligible consumers</a:t>
            </a:r>
          </a:p>
          <a:p>
            <a:r>
              <a:rPr lang="en-US" dirty="0" smtClean="0"/>
              <a:t>Hospital Association</a:t>
            </a:r>
          </a:p>
          <a:p>
            <a:r>
              <a:rPr lang="en-US" dirty="0" smtClean="0"/>
              <a:t>SD Medical Society</a:t>
            </a:r>
          </a:p>
          <a:p>
            <a:r>
              <a:rPr lang="en-US" dirty="0" smtClean="0"/>
              <a:t>Consumer Center</a:t>
            </a:r>
          </a:p>
          <a:p>
            <a:r>
              <a:rPr lang="en-US" dirty="0" smtClean="0"/>
              <a:t>HICAP</a:t>
            </a:r>
          </a:p>
          <a:p>
            <a:endParaRPr lang="en-US" dirty="0" smtClean="0"/>
          </a:p>
          <a:p>
            <a:endParaRPr lang="en-US" dirty="0" smtClean="0"/>
          </a:p>
          <a:p>
            <a:endParaRPr lang="en-US" dirty="0"/>
          </a:p>
        </p:txBody>
      </p:sp>
      <p:sp>
        <p:nvSpPr>
          <p:cNvPr id="5" name="Content Placeholder 4"/>
          <p:cNvSpPr>
            <a:spLocks noGrp="1"/>
          </p:cNvSpPr>
          <p:nvPr>
            <p:ph sz="half" idx="2"/>
          </p:nvPr>
        </p:nvSpPr>
        <p:spPr/>
        <p:txBody>
          <a:bodyPr/>
          <a:lstStyle/>
          <a:p>
            <a:r>
              <a:rPr lang="en-US" dirty="0" smtClean="0"/>
              <a:t>CBAS</a:t>
            </a:r>
          </a:p>
          <a:p>
            <a:r>
              <a:rPr lang="en-US" dirty="0" smtClean="0"/>
              <a:t>PACE</a:t>
            </a:r>
          </a:p>
          <a:p>
            <a:r>
              <a:rPr lang="en-US" dirty="0" smtClean="0"/>
              <a:t>Advocates</a:t>
            </a:r>
          </a:p>
          <a:p>
            <a:r>
              <a:rPr lang="en-US" dirty="0" smtClean="0"/>
              <a:t>Community Clinics</a:t>
            </a:r>
          </a:p>
          <a:p>
            <a:r>
              <a:rPr lang="en-US" dirty="0" smtClean="0"/>
              <a:t>HCBS Providers</a:t>
            </a:r>
          </a:p>
          <a:p>
            <a:r>
              <a:rPr lang="en-US" dirty="0" smtClean="0"/>
              <a:t>SNF</a:t>
            </a:r>
          </a:p>
          <a:p>
            <a:r>
              <a:rPr lang="en-US" dirty="0" smtClean="0"/>
              <a:t>Harbage Consulting Firm</a:t>
            </a:r>
          </a:p>
          <a:p>
            <a:r>
              <a:rPr lang="en-US" dirty="0" smtClean="0"/>
              <a:t>Behavioral Health</a:t>
            </a:r>
          </a:p>
          <a:p>
            <a:r>
              <a:rPr lang="en-US" dirty="0" smtClean="0"/>
              <a:t>Disability Rights</a:t>
            </a:r>
            <a:endParaRPr lang="en-US" dirty="0"/>
          </a:p>
        </p:txBody>
      </p:sp>
    </p:spTree>
    <p:extLst>
      <p:ext uri="{BB962C8B-B14F-4D97-AF65-F5344CB8AC3E}">
        <p14:creationId xmlns:p14="http://schemas.microsoft.com/office/powerpoint/2010/main" val="2123120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IHSS  Coordination Guide Development</a:t>
            </a:r>
            <a:endParaRPr lang="en-US" dirty="0"/>
          </a:p>
        </p:txBody>
      </p:sp>
      <p:sp>
        <p:nvSpPr>
          <p:cNvPr id="3" name="Content Placeholder 2"/>
          <p:cNvSpPr>
            <a:spLocks noGrp="1"/>
          </p:cNvSpPr>
          <p:nvPr>
            <p:ph idx="1"/>
          </p:nvPr>
        </p:nvSpPr>
        <p:spPr>
          <a:xfrm>
            <a:off x="304800" y="1554162"/>
            <a:ext cx="8686800" cy="4846638"/>
          </a:xfrm>
        </p:spPr>
        <p:txBody>
          <a:bodyPr>
            <a:normAutofit/>
          </a:bodyPr>
          <a:lstStyle/>
          <a:p>
            <a:pPr>
              <a:lnSpc>
                <a:spcPct val="110000"/>
              </a:lnSpc>
            </a:pPr>
            <a:endParaRPr lang="en-US" b="1" dirty="0" smtClean="0"/>
          </a:p>
          <a:p>
            <a:pPr>
              <a:lnSpc>
                <a:spcPct val="110000"/>
              </a:lnSpc>
              <a:spcAft>
                <a:spcPts val="1800"/>
              </a:spcAft>
            </a:pPr>
            <a:r>
              <a:rPr lang="en-US" b="1" dirty="0" smtClean="0"/>
              <a:t>Workgroup:</a:t>
            </a:r>
            <a:r>
              <a:rPr lang="en-US" dirty="0" smtClean="0"/>
              <a:t>  All 5 Health Plans, AIS IHSS Managers/Program Staff, Public Authority</a:t>
            </a:r>
          </a:p>
          <a:p>
            <a:pPr>
              <a:lnSpc>
                <a:spcPct val="150000"/>
              </a:lnSpc>
              <a:spcAft>
                <a:spcPts val="1800"/>
              </a:spcAft>
            </a:pPr>
            <a:r>
              <a:rPr lang="en-US" b="1" dirty="0" smtClean="0"/>
              <a:t>Commitment:</a:t>
            </a:r>
            <a:r>
              <a:rPr lang="en-US" dirty="0" smtClean="0"/>
              <a:t>  A single protocol</a:t>
            </a:r>
          </a:p>
          <a:p>
            <a:pPr>
              <a:lnSpc>
                <a:spcPct val="150000"/>
              </a:lnSpc>
              <a:spcAft>
                <a:spcPts val="1800"/>
              </a:spcAft>
            </a:pPr>
            <a:r>
              <a:rPr lang="en-US" b="1" dirty="0" smtClean="0"/>
              <a:t>CCI Advisory Committee:  </a:t>
            </a:r>
            <a:r>
              <a:rPr lang="en-US" dirty="0" smtClean="0"/>
              <a:t>review &amp; approval</a:t>
            </a:r>
          </a:p>
        </p:txBody>
      </p:sp>
    </p:spTree>
    <p:extLst>
      <p:ext uri="{BB962C8B-B14F-4D97-AF65-F5344CB8AC3E}">
        <p14:creationId xmlns:p14="http://schemas.microsoft.com/office/powerpoint/2010/main" val="435155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1146</TotalTime>
  <Words>943</Words>
  <Application>Microsoft Office PowerPoint</Application>
  <PresentationFormat>On-screen Show (4:3)</PresentationFormat>
  <Paragraphs>135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Coordinated Care initiative quarterly stakeholder meeting  July 10, 2014</vt:lpstr>
      <vt:lpstr>County of San Diego</vt:lpstr>
      <vt:lpstr>Aging &amp; independence Services</vt:lpstr>
      <vt:lpstr>San Diego CCI Health Plan Options</vt:lpstr>
      <vt:lpstr>PowerPoint Presentation</vt:lpstr>
      <vt:lpstr>PowerPoint Presentation</vt:lpstr>
      <vt:lpstr>San Diego cci advisory committee</vt:lpstr>
      <vt:lpstr>San Diego cci advisory committee Membership</vt:lpstr>
      <vt:lpstr>IHSS  Coordination Guide Development</vt:lpstr>
      <vt:lpstr>Health plan perspective </vt:lpstr>
      <vt:lpstr>IHSS  Coordination Guide key elements</vt:lpstr>
      <vt:lpstr>IHSS  Coordination Guide key elements</vt:lpstr>
      <vt:lpstr>Expedited IHSS applications</vt:lpstr>
      <vt:lpstr>Expedited criteria</vt:lpstr>
      <vt:lpstr>Additional expedited indicators</vt:lpstr>
      <vt:lpstr>Approval/denial on expedited apps</vt:lpstr>
      <vt:lpstr>Health plan perspective: Important accomplishments</vt:lpstr>
      <vt:lpstr>CCI Implementation Challenges &amp; opportunities</vt:lpstr>
    </vt:vector>
  </TitlesOfParts>
  <Company>The 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msellers</dc:creator>
  <cp:lastModifiedBy>msellers</cp:lastModifiedBy>
  <cp:revision>79</cp:revision>
  <dcterms:created xsi:type="dcterms:W3CDTF">2014-06-04T05:32:28Z</dcterms:created>
  <dcterms:modified xsi:type="dcterms:W3CDTF">2014-07-10T16:33:58Z</dcterms:modified>
</cp:coreProperties>
</file>