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7"/>
  </p:notesMasterIdLst>
  <p:handoutMasterIdLst>
    <p:handoutMasterId r:id="rId38"/>
  </p:handoutMasterIdLst>
  <p:sldIdLst>
    <p:sldId id="256" r:id="rId2"/>
    <p:sldId id="312" r:id="rId3"/>
    <p:sldId id="294" r:id="rId4"/>
    <p:sldId id="278" r:id="rId5"/>
    <p:sldId id="303" r:id="rId6"/>
    <p:sldId id="259" r:id="rId7"/>
    <p:sldId id="324" r:id="rId8"/>
    <p:sldId id="309" r:id="rId9"/>
    <p:sldId id="295" r:id="rId10"/>
    <p:sldId id="297" r:id="rId11"/>
    <p:sldId id="323" r:id="rId12"/>
    <p:sldId id="311" r:id="rId13"/>
    <p:sldId id="293" r:id="rId14"/>
    <p:sldId id="316" r:id="rId15"/>
    <p:sldId id="315" r:id="rId16"/>
    <p:sldId id="318" r:id="rId17"/>
    <p:sldId id="317" r:id="rId18"/>
    <p:sldId id="314" r:id="rId19"/>
    <p:sldId id="313" r:id="rId20"/>
    <p:sldId id="306" r:id="rId21"/>
    <p:sldId id="285" r:id="rId22"/>
    <p:sldId id="288" r:id="rId23"/>
    <p:sldId id="307" r:id="rId24"/>
    <p:sldId id="319" r:id="rId25"/>
    <p:sldId id="289" r:id="rId26"/>
    <p:sldId id="325" r:id="rId27"/>
    <p:sldId id="291" r:id="rId28"/>
    <p:sldId id="292" r:id="rId29"/>
    <p:sldId id="320" r:id="rId30"/>
    <p:sldId id="310" r:id="rId31"/>
    <p:sldId id="286" r:id="rId32"/>
    <p:sldId id="308" r:id="rId33"/>
    <p:sldId id="290" r:id="rId34"/>
    <p:sldId id="322" r:id="rId35"/>
    <p:sldId id="26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4BC5"/>
    <a:srgbClr val="A148C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57" autoAdjust="0"/>
  </p:normalViewPr>
  <p:slideViewPr>
    <p:cSldViewPr snapToGrid="0" snapToObjects="1">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883736-5901-1440-9825-F6D0BA7C15E6}" type="doc">
      <dgm:prSet loTypeId="urn:microsoft.com/office/officeart/2005/8/layout/vList2" loCatId="" qsTypeId="urn:microsoft.com/office/officeart/2005/8/quickstyle/simple1" qsCatId="simple" csTypeId="urn:microsoft.com/office/officeart/2005/8/colors/accent1_5" csCatId="accent1" phldr="1"/>
      <dgm:spPr/>
      <dgm:t>
        <a:bodyPr/>
        <a:lstStyle/>
        <a:p>
          <a:endParaRPr lang="en-US"/>
        </a:p>
      </dgm:t>
    </dgm:pt>
    <dgm:pt modelId="{CC394A18-E1D9-134B-A212-E1FD226E3D6C}">
      <dgm:prSet phldrT="[Text]"/>
      <dgm:spPr/>
      <dgm:t>
        <a:bodyPr/>
        <a:lstStyle/>
        <a:p>
          <a:r>
            <a:rPr lang="en-US" dirty="0" smtClean="0">
              <a:solidFill>
                <a:schemeClr val="tx1"/>
              </a:solidFill>
              <a:latin typeface="Arial"/>
              <a:cs typeface="Arial"/>
            </a:rPr>
            <a:t>Los Angeles</a:t>
          </a:r>
          <a:endParaRPr lang="en-US" dirty="0">
            <a:solidFill>
              <a:schemeClr val="tx1"/>
            </a:solidFill>
            <a:latin typeface="Arial"/>
            <a:cs typeface="Arial"/>
          </a:endParaRPr>
        </a:p>
      </dgm:t>
    </dgm:pt>
    <dgm:pt modelId="{949C2383-47E0-4943-B270-82B1920FFB45}" type="parTrans" cxnId="{09CB54F4-96BF-7840-A665-388151113E0B}">
      <dgm:prSet/>
      <dgm:spPr/>
      <dgm:t>
        <a:bodyPr/>
        <a:lstStyle/>
        <a:p>
          <a:endParaRPr lang="en-US">
            <a:latin typeface="Arial"/>
            <a:cs typeface="Arial"/>
          </a:endParaRPr>
        </a:p>
      </dgm:t>
    </dgm:pt>
    <dgm:pt modelId="{EC292A9D-6400-6044-A550-CCB246CA65AD}" type="sibTrans" cxnId="{09CB54F4-96BF-7840-A665-388151113E0B}">
      <dgm:prSet/>
      <dgm:spPr/>
      <dgm:t>
        <a:bodyPr/>
        <a:lstStyle/>
        <a:p>
          <a:endParaRPr lang="en-US">
            <a:latin typeface="Arial"/>
            <a:cs typeface="Arial"/>
          </a:endParaRPr>
        </a:p>
      </dgm:t>
    </dgm:pt>
    <dgm:pt modelId="{C537011C-825A-F343-8646-64FC59B075A5}">
      <dgm:prSet phldrT="[Text]"/>
      <dgm:spPr/>
      <dgm:t>
        <a:bodyPr/>
        <a:lstStyle/>
        <a:p>
          <a:r>
            <a:rPr lang="en-US" dirty="0" smtClean="0">
              <a:solidFill>
                <a:schemeClr val="tx1"/>
              </a:solidFill>
              <a:latin typeface="Arial"/>
              <a:cs typeface="Arial"/>
            </a:rPr>
            <a:t>Care1st, </a:t>
          </a:r>
          <a:r>
            <a:rPr lang="en-US" dirty="0" err="1" smtClean="0">
              <a:solidFill>
                <a:schemeClr val="tx1"/>
              </a:solidFill>
              <a:latin typeface="Arial"/>
              <a:cs typeface="Arial"/>
            </a:rPr>
            <a:t>CareMore</a:t>
          </a:r>
          <a:r>
            <a:rPr lang="en-US" dirty="0" smtClean="0">
              <a:solidFill>
                <a:schemeClr val="tx1"/>
              </a:solidFill>
              <a:latin typeface="Arial"/>
              <a:cs typeface="Arial"/>
            </a:rPr>
            <a:t>, Health Net, LA Care and Molina Health</a:t>
          </a:r>
          <a:endParaRPr lang="en-US" dirty="0">
            <a:solidFill>
              <a:schemeClr val="tx1"/>
            </a:solidFill>
            <a:latin typeface="Arial"/>
            <a:cs typeface="Arial"/>
          </a:endParaRPr>
        </a:p>
      </dgm:t>
    </dgm:pt>
    <dgm:pt modelId="{FAF8EC68-8A9D-E842-B8D1-6BDB9BE5FF8D}" type="parTrans" cxnId="{11C5360C-0D1C-764B-A28E-3FE5510DE227}">
      <dgm:prSet/>
      <dgm:spPr/>
      <dgm:t>
        <a:bodyPr/>
        <a:lstStyle/>
        <a:p>
          <a:endParaRPr lang="en-US">
            <a:latin typeface="Arial"/>
            <a:cs typeface="Arial"/>
          </a:endParaRPr>
        </a:p>
      </dgm:t>
    </dgm:pt>
    <dgm:pt modelId="{D1FD1863-7727-504F-B88A-8374008AB78E}" type="sibTrans" cxnId="{11C5360C-0D1C-764B-A28E-3FE5510DE227}">
      <dgm:prSet/>
      <dgm:spPr/>
      <dgm:t>
        <a:bodyPr/>
        <a:lstStyle/>
        <a:p>
          <a:endParaRPr lang="en-US">
            <a:latin typeface="Arial"/>
            <a:cs typeface="Arial"/>
          </a:endParaRPr>
        </a:p>
      </dgm:t>
    </dgm:pt>
    <dgm:pt modelId="{34C153D6-A2F6-0441-8F1D-5C8EEDD4E252}">
      <dgm:prSet phldrT="[Text]"/>
      <dgm:spPr/>
      <dgm:t>
        <a:bodyPr/>
        <a:lstStyle/>
        <a:p>
          <a:r>
            <a:rPr lang="en-US" dirty="0" smtClean="0">
              <a:solidFill>
                <a:schemeClr val="tx1"/>
              </a:solidFill>
              <a:latin typeface="Arial"/>
              <a:cs typeface="Arial"/>
            </a:rPr>
            <a:t>Orange*</a:t>
          </a:r>
          <a:endParaRPr lang="en-US" dirty="0">
            <a:solidFill>
              <a:schemeClr val="tx1"/>
            </a:solidFill>
            <a:latin typeface="Arial"/>
            <a:cs typeface="Arial"/>
          </a:endParaRPr>
        </a:p>
      </dgm:t>
    </dgm:pt>
    <dgm:pt modelId="{8B5B107D-C3EF-CD4F-ADAA-0B1B1358EE0E}" type="parTrans" cxnId="{5E2CDA1B-DBE0-2C4A-A02B-AC848377A7E1}">
      <dgm:prSet/>
      <dgm:spPr/>
      <dgm:t>
        <a:bodyPr/>
        <a:lstStyle/>
        <a:p>
          <a:endParaRPr lang="en-US">
            <a:latin typeface="Arial"/>
            <a:cs typeface="Arial"/>
          </a:endParaRPr>
        </a:p>
      </dgm:t>
    </dgm:pt>
    <dgm:pt modelId="{79AE39E8-96C2-7444-8208-1A04EEE14D2B}" type="sibTrans" cxnId="{5E2CDA1B-DBE0-2C4A-A02B-AC848377A7E1}">
      <dgm:prSet/>
      <dgm:spPr/>
      <dgm:t>
        <a:bodyPr/>
        <a:lstStyle/>
        <a:p>
          <a:endParaRPr lang="en-US">
            <a:latin typeface="Arial"/>
            <a:cs typeface="Arial"/>
          </a:endParaRPr>
        </a:p>
      </dgm:t>
    </dgm:pt>
    <dgm:pt modelId="{550DF165-00DB-FE49-91A4-3A8F80097573}">
      <dgm:prSet phldrT="[Text]"/>
      <dgm:spPr/>
      <dgm:t>
        <a:bodyPr/>
        <a:lstStyle/>
        <a:p>
          <a:r>
            <a:rPr lang="en-US" dirty="0" err="1" smtClean="0">
              <a:solidFill>
                <a:schemeClr val="tx1"/>
              </a:solidFill>
              <a:latin typeface="Arial"/>
              <a:cs typeface="Arial"/>
            </a:rPr>
            <a:t>CalOptima</a:t>
          </a:r>
          <a:endParaRPr lang="en-US" dirty="0">
            <a:solidFill>
              <a:schemeClr val="tx1"/>
            </a:solidFill>
            <a:latin typeface="Arial"/>
            <a:cs typeface="Arial"/>
          </a:endParaRPr>
        </a:p>
      </dgm:t>
    </dgm:pt>
    <dgm:pt modelId="{52312FB0-0A61-4445-9B5A-E30333346EB7}" type="parTrans" cxnId="{3591D893-4926-5940-8CC8-060874792910}">
      <dgm:prSet/>
      <dgm:spPr/>
      <dgm:t>
        <a:bodyPr/>
        <a:lstStyle/>
        <a:p>
          <a:endParaRPr lang="en-US">
            <a:latin typeface="Arial"/>
            <a:cs typeface="Arial"/>
          </a:endParaRPr>
        </a:p>
      </dgm:t>
    </dgm:pt>
    <dgm:pt modelId="{4C702955-36AB-2E42-B6E6-A1A914C40AF6}" type="sibTrans" cxnId="{3591D893-4926-5940-8CC8-060874792910}">
      <dgm:prSet/>
      <dgm:spPr/>
      <dgm:t>
        <a:bodyPr/>
        <a:lstStyle/>
        <a:p>
          <a:endParaRPr lang="en-US">
            <a:latin typeface="Arial"/>
            <a:cs typeface="Arial"/>
          </a:endParaRPr>
        </a:p>
      </dgm:t>
    </dgm:pt>
    <dgm:pt modelId="{DD96F597-9A25-E94F-9B5A-E58267CCBFAE}">
      <dgm:prSet/>
      <dgm:spPr/>
      <dgm:t>
        <a:bodyPr/>
        <a:lstStyle/>
        <a:p>
          <a:r>
            <a:rPr lang="en-US" dirty="0" smtClean="0">
              <a:solidFill>
                <a:schemeClr val="tx1"/>
              </a:solidFill>
              <a:latin typeface="Arial"/>
              <a:cs typeface="Arial"/>
            </a:rPr>
            <a:t>San Diego</a:t>
          </a:r>
          <a:endParaRPr lang="en-US" dirty="0">
            <a:solidFill>
              <a:schemeClr val="tx1"/>
            </a:solidFill>
            <a:latin typeface="Arial"/>
            <a:cs typeface="Arial"/>
          </a:endParaRPr>
        </a:p>
      </dgm:t>
    </dgm:pt>
    <dgm:pt modelId="{DE0643A5-BC53-C442-8CDD-D975900DB3E2}" type="parTrans" cxnId="{C151D8A1-5D73-534F-8D93-153331B474BE}">
      <dgm:prSet/>
      <dgm:spPr/>
      <dgm:t>
        <a:bodyPr/>
        <a:lstStyle/>
        <a:p>
          <a:endParaRPr lang="en-US">
            <a:latin typeface="Arial"/>
            <a:cs typeface="Arial"/>
          </a:endParaRPr>
        </a:p>
      </dgm:t>
    </dgm:pt>
    <dgm:pt modelId="{502FD121-6D7C-1847-BBF5-1D885D1CE0AA}" type="sibTrans" cxnId="{C151D8A1-5D73-534F-8D93-153331B474BE}">
      <dgm:prSet/>
      <dgm:spPr/>
      <dgm:t>
        <a:bodyPr/>
        <a:lstStyle/>
        <a:p>
          <a:endParaRPr lang="en-US">
            <a:latin typeface="Arial"/>
            <a:cs typeface="Arial"/>
          </a:endParaRPr>
        </a:p>
      </dgm:t>
    </dgm:pt>
    <dgm:pt modelId="{ABB1A8C6-05AB-EE42-A504-073C1B027A03}">
      <dgm:prSet/>
      <dgm:spPr/>
      <dgm:t>
        <a:bodyPr/>
        <a:lstStyle/>
        <a:p>
          <a:r>
            <a:rPr lang="en-US" dirty="0" smtClean="0">
              <a:solidFill>
                <a:schemeClr val="tx1"/>
              </a:solidFill>
              <a:latin typeface="Arial"/>
              <a:cs typeface="Arial"/>
            </a:rPr>
            <a:t>San Mateo</a:t>
          </a:r>
          <a:endParaRPr lang="en-US" dirty="0">
            <a:solidFill>
              <a:schemeClr val="tx1"/>
            </a:solidFill>
            <a:latin typeface="Arial"/>
            <a:cs typeface="Arial"/>
          </a:endParaRPr>
        </a:p>
      </dgm:t>
    </dgm:pt>
    <dgm:pt modelId="{19CBC6DB-AEF9-0549-ADF8-4FF61609A131}" type="parTrans" cxnId="{BF569193-A250-8744-9427-333C2654931B}">
      <dgm:prSet/>
      <dgm:spPr/>
      <dgm:t>
        <a:bodyPr/>
        <a:lstStyle/>
        <a:p>
          <a:endParaRPr lang="en-US">
            <a:latin typeface="Arial"/>
            <a:cs typeface="Arial"/>
          </a:endParaRPr>
        </a:p>
      </dgm:t>
    </dgm:pt>
    <dgm:pt modelId="{E41D2941-C8E6-0947-94A4-9A40529DC14E}" type="sibTrans" cxnId="{BF569193-A250-8744-9427-333C2654931B}">
      <dgm:prSet/>
      <dgm:spPr/>
      <dgm:t>
        <a:bodyPr/>
        <a:lstStyle/>
        <a:p>
          <a:endParaRPr lang="en-US">
            <a:latin typeface="Arial"/>
            <a:cs typeface="Arial"/>
          </a:endParaRPr>
        </a:p>
      </dgm:t>
    </dgm:pt>
    <dgm:pt modelId="{6D42CE21-F34F-FF4D-9BC8-B28E91D9E3C0}">
      <dgm:prSet/>
      <dgm:spPr/>
      <dgm:t>
        <a:bodyPr/>
        <a:lstStyle/>
        <a:p>
          <a:r>
            <a:rPr lang="en-US" dirty="0" smtClean="0">
              <a:solidFill>
                <a:schemeClr val="tx1"/>
              </a:solidFill>
              <a:latin typeface="Arial"/>
              <a:cs typeface="Arial"/>
            </a:rPr>
            <a:t>Care1st, Community Health Group, Health Net and Molina Health</a:t>
          </a:r>
          <a:endParaRPr lang="en-US" dirty="0">
            <a:solidFill>
              <a:schemeClr val="tx1"/>
            </a:solidFill>
            <a:latin typeface="Arial"/>
            <a:cs typeface="Arial"/>
          </a:endParaRPr>
        </a:p>
      </dgm:t>
    </dgm:pt>
    <dgm:pt modelId="{FDD19D00-B4BA-3942-A228-213DFE60D409}" type="parTrans" cxnId="{982F0D5A-8089-CA42-9F2D-5A9D0997B25D}">
      <dgm:prSet/>
      <dgm:spPr/>
      <dgm:t>
        <a:bodyPr/>
        <a:lstStyle/>
        <a:p>
          <a:endParaRPr lang="en-US">
            <a:latin typeface="Arial"/>
            <a:cs typeface="Arial"/>
          </a:endParaRPr>
        </a:p>
      </dgm:t>
    </dgm:pt>
    <dgm:pt modelId="{40F67A30-070A-2941-93C3-F4EBC88467E4}" type="sibTrans" cxnId="{982F0D5A-8089-CA42-9F2D-5A9D0997B25D}">
      <dgm:prSet/>
      <dgm:spPr/>
      <dgm:t>
        <a:bodyPr/>
        <a:lstStyle/>
        <a:p>
          <a:endParaRPr lang="en-US">
            <a:latin typeface="Arial"/>
            <a:cs typeface="Arial"/>
          </a:endParaRPr>
        </a:p>
      </dgm:t>
    </dgm:pt>
    <dgm:pt modelId="{74533384-8A3D-DB41-811D-46826ED74547}">
      <dgm:prSet/>
      <dgm:spPr/>
      <dgm:t>
        <a:bodyPr/>
        <a:lstStyle/>
        <a:p>
          <a:r>
            <a:rPr lang="en-US" dirty="0" smtClean="0">
              <a:solidFill>
                <a:schemeClr val="tx1"/>
              </a:solidFill>
              <a:latin typeface="Arial"/>
              <a:cs typeface="Arial"/>
            </a:rPr>
            <a:t>Health Plan of San Mateo</a:t>
          </a:r>
          <a:endParaRPr lang="en-US" dirty="0">
            <a:solidFill>
              <a:schemeClr val="tx1"/>
            </a:solidFill>
            <a:latin typeface="Arial"/>
            <a:cs typeface="Arial"/>
          </a:endParaRPr>
        </a:p>
      </dgm:t>
    </dgm:pt>
    <dgm:pt modelId="{7860E8F0-EF4B-724B-80DE-9757FFFA1A8C}" type="parTrans" cxnId="{F0163BB5-FA32-F64B-8FA6-E82A4D84A1F0}">
      <dgm:prSet/>
      <dgm:spPr/>
      <dgm:t>
        <a:bodyPr/>
        <a:lstStyle/>
        <a:p>
          <a:endParaRPr lang="en-US">
            <a:latin typeface="Arial"/>
            <a:cs typeface="Arial"/>
          </a:endParaRPr>
        </a:p>
      </dgm:t>
    </dgm:pt>
    <dgm:pt modelId="{06AF87C8-31CD-DA40-B2E6-785694E98E15}" type="sibTrans" cxnId="{F0163BB5-FA32-F64B-8FA6-E82A4D84A1F0}">
      <dgm:prSet/>
      <dgm:spPr/>
      <dgm:t>
        <a:bodyPr/>
        <a:lstStyle/>
        <a:p>
          <a:endParaRPr lang="en-US">
            <a:latin typeface="Arial"/>
            <a:cs typeface="Arial"/>
          </a:endParaRPr>
        </a:p>
      </dgm:t>
    </dgm:pt>
    <dgm:pt modelId="{E23EA26D-942B-B840-944B-3FF42C9218DF}" type="pres">
      <dgm:prSet presAssocID="{46883736-5901-1440-9825-F6D0BA7C15E6}" presName="linear" presStyleCnt="0">
        <dgm:presLayoutVars>
          <dgm:animLvl val="lvl"/>
          <dgm:resizeHandles val="exact"/>
        </dgm:presLayoutVars>
      </dgm:prSet>
      <dgm:spPr/>
      <dgm:t>
        <a:bodyPr/>
        <a:lstStyle/>
        <a:p>
          <a:endParaRPr lang="en-US"/>
        </a:p>
      </dgm:t>
    </dgm:pt>
    <dgm:pt modelId="{92141CC2-022B-5941-98F4-22F829CAACDF}" type="pres">
      <dgm:prSet presAssocID="{CC394A18-E1D9-134B-A212-E1FD226E3D6C}" presName="parentText" presStyleLbl="node1" presStyleIdx="0" presStyleCnt="4" custLinFactNeighborY="-3610">
        <dgm:presLayoutVars>
          <dgm:chMax val="0"/>
          <dgm:bulletEnabled val="1"/>
        </dgm:presLayoutVars>
      </dgm:prSet>
      <dgm:spPr/>
      <dgm:t>
        <a:bodyPr/>
        <a:lstStyle/>
        <a:p>
          <a:endParaRPr lang="en-US"/>
        </a:p>
      </dgm:t>
    </dgm:pt>
    <dgm:pt modelId="{F77C52CE-5843-9D4A-BC7E-83A6BF86A0F4}" type="pres">
      <dgm:prSet presAssocID="{CC394A18-E1D9-134B-A212-E1FD226E3D6C}" presName="childText" presStyleLbl="revTx" presStyleIdx="0" presStyleCnt="4">
        <dgm:presLayoutVars>
          <dgm:bulletEnabled val="1"/>
        </dgm:presLayoutVars>
      </dgm:prSet>
      <dgm:spPr/>
      <dgm:t>
        <a:bodyPr/>
        <a:lstStyle/>
        <a:p>
          <a:endParaRPr lang="en-US"/>
        </a:p>
      </dgm:t>
    </dgm:pt>
    <dgm:pt modelId="{6E2B3A3B-BBC3-9042-9E99-EDA207B625F7}" type="pres">
      <dgm:prSet presAssocID="{34C153D6-A2F6-0441-8F1D-5C8EEDD4E252}" presName="parentText" presStyleLbl="node1" presStyleIdx="1" presStyleCnt="4">
        <dgm:presLayoutVars>
          <dgm:chMax val="0"/>
          <dgm:bulletEnabled val="1"/>
        </dgm:presLayoutVars>
      </dgm:prSet>
      <dgm:spPr/>
      <dgm:t>
        <a:bodyPr/>
        <a:lstStyle/>
        <a:p>
          <a:endParaRPr lang="en-US"/>
        </a:p>
      </dgm:t>
    </dgm:pt>
    <dgm:pt modelId="{1D325C55-268F-8842-83E3-BB459FBB3AAD}" type="pres">
      <dgm:prSet presAssocID="{34C153D6-A2F6-0441-8F1D-5C8EEDD4E252}" presName="childText" presStyleLbl="revTx" presStyleIdx="1" presStyleCnt="4">
        <dgm:presLayoutVars>
          <dgm:bulletEnabled val="1"/>
        </dgm:presLayoutVars>
      </dgm:prSet>
      <dgm:spPr/>
      <dgm:t>
        <a:bodyPr/>
        <a:lstStyle/>
        <a:p>
          <a:endParaRPr lang="en-US"/>
        </a:p>
      </dgm:t>
    </dgm:pt>
    <dgm:pt modelId="{2FA5A80B-115A-CD48-8220-26562D9F50A1}" type="pres">
      <dgm:prSet presAssocID="{DD96F597-9A25-E94F-9B5A-E58267CCBFAE}" presName="parentText" presStyleLbl="node1" presStyleIdx="2" presStyleCnt="4">
        <dgm:presLayoutVars>
          <dgm:chMax val="0"/>
          <dgm:bulletEnabled val="1"/>
        </dgm:presLayoutVars>
      </dgm:prSet>
      <dgm:spPr/>
      <dgm:t>
        <a:bodyPr/>
        <a:lstStyle/>
        <a:p>
          <a:endParaRPr lang="en-US"/>
        </a:p>
      </dgm:t>
    </dgm:pt>
    <dgm:pt modelId="{05BF16AF-35C6-AE41-A093-7A032F0E2B4B}" type="pres">
      <dgm:prSet presAssocID="{DD96F597-9A25-E94F-9B5A-E58267CCBFAE}" presName="childText" presStyleLbl="revTx" presStyleIdx="2" presStyleCnt="4">
        <dgm:presLayoutVars>
          <dgm:bulletEnabled val="1"/>
        </dgm:presLayoutVars>
      </dgm:prSet>
      <dgm:spPr/>
      <dgm:t>
        <a:bodyPr/>
        <a:lstStyle/>
        <a:p>
          <a:endParaRPr lang="en-US"/>
        </a:p>
      </dgm:t>
    </dgm:pt>
    <dgm:pt modelId="{1BA3C80F-8CBD-DD4E-B115-442858DBC39C}" type="pres">
      <dgm:prSet presAssocID="{ABB1A8C6-05AB-EE42-A504-073C1B027A03}" presName="parentText" presStyleLbl="node1" presStyleIdx="3" presStyleCnt="4">
        <dgm:presLayoutVars>
          <dgm:chMax val="0"/>
          <dgm:bulletEnabled val="1"/>
        </dgm:presLayoutVars>
      </dgm:prSet>
      <dgm:spPr/>
      <dgm:t>
        <a:bodyPr/>
        <a:lstStyle/>
        <a:p>
          <a:endParaRPr lang="en-US"/>
        </a:p>
      </dgm:t>
    </dgm:pt>
    <dgm:pt modelId="{36A217FA-48CC-AF4E-85DE-8EFC118EF36D}" type="pres">
      <dgm:prSet presAssocID="{ABB1A8C6-05AB-EE42-A504-073C1B027A03}" presName="childText" presStyleLbl="revTx" presStyleIdx="3" presStyleCnt="4">
        <dgm:presLayoutVars>
          <dgm:bulletEnabled val="1"/>
        </dgm:presLayoutVars>
      </dgm:prSet>
      <dgm:spPr/>
      <dgm:t>
        <a:bodyPr/>
        <a:lstStyle/>
        <a:p>
          <a:endParaRPr lang="en-US"/>
        </a:p>
      </dgm:t>
    </dgm:pt>
  </dgm:ptLst>
  <dgm:cxnLst>
    <dgm:cxn modelId="{3591D893-4926-5940-8CC8-060874792910}" srcId="{34C153D6-A2F6-0441-8F1D-5C8EEDD4E252}" destId="{550DF165-00DB-FE49-91A4-3A8F80097573}" srcOrd="0" destOrd="0" parTransId="{52312FB0-0A61-4445-9B5A-E30333346EB7}" sibTransId="{4C702955-36AB-2E42-B6E6-A1A914C40AF6}"/>
    <dgm:cxn modelId="{5E2CDA1B-DBE0-2C4A-A02B-AC848377A7E1}" srcId="{46883736-5901-1440-9825-F6D0BA7C15E6}" destId="{34C153D6-A2F6-0441-8F1D-5C8EEDD4E252}" srcOrd="1" destOrd="0" parTransId="{8B5B107D-C3EF-CD4F-ADAA-0B1B1358EE0E}" sibTransId="{79AE39E8-96C2-7444-8208-1A04EEE14D2B}"/>
    <dgm:cxn modelId="{F2E6B359-6344-49C4-B334-AA8FAE5A018F}" type="presOf" srcId="{ABB1A8C6-05AB-EE42-A504-073C1B027A03}" destId="{1BA3C80F-8CBD-DD4E-B115-442858DBC39C}" srcOrd="0" destOrd="0" presId="urn:microsoft.com/office/officeart/2005/8/layout/vList2"/>
    <dgm:cxn modelId="{F9B5DB79-8439-4917-A2BA-0DF19D4D7CE9}" type="presOf" srcId="{34C153D6-A2F6-0441-8F1D-5C8EEDD4E252}" destId="{6E2B3A3B-BBC3-9042-9E99-EDA207B625F7}" srcOrd="0" destOrd="0" presId="urn:microsoft.com/office/officeart/2005/8/layout/vList2"/>
    <dgm:cxn modelId="{BF569193-A250-8744-9427-333C2654931B}" srcId="{46883736-5901-1440-9825-F6D0BA7C15E6}" destId="{ABB1A8C6-05AB-EE42-A504-073C1B027A03}" srcOrd="3" destOrd="0" parTransId="{19CBC6DB-AEF9-0549-ADF8-4FF61609A131}" sibTransId="{E41D2941-C8E6-0947-94A4-9A40529DC14E}"/>
    <dgm:cxn modelId="{FE851B8E-E6FD-4BCB-B335-037E693514C6}" type="presOf" srcId="{DD96F597-9A25-E94F-9B5A-E58267CCBFAE}" destId="{2FA5A80B-115A-CD48-8220-26562D9F50A1}" srcOrd="0" destOrd="0" presId="urn:microsoft.com/office/officeart/2005/8/layout/vList2"/>
    <dgm:cxn modelId="{201E5A9B-5519-4313-ADEF-0B3A1145A9AD}" type="presOf" srcId="{6D42CE21-F34F-FF4D-9BC8-B28E91D9E3C0}" destId="{05BF16AF-35C6-AE41-A093-7A032F0E2B4B}" srcOrd="0" destOrd="0" presId="urn:microsoft.com/office/officeart/2005/8/layout/vList2"/>
    <dgm:cxn modelId="{4BF6A32A-F96D-400C-9EFE-DAB48E7A7A97}" type="presOf" srcId="{C537011C-825A-F343-8646-64FC59B075A5}" destId="{F77C52CE-5843-9D4A-BC7E-83A6BF86A0F4}" srcOrd="0" destOrd="0" presId="urn:microsoft.com/office/officeart/2005/8/layout/vList2"/>
    <dgm:cxn modelId="{C151D8A1-5D73-534F-8D93-153331B474BE}" srcId="{46883736-5901-1440-9825-F6D0BA7C15E6}" destId="{DD96F597-9A25-E94F-9B5A-E58267CCBFAE}" srcOrd="2" destOrd="0" parTransId="{DE0643A5-BC53-C442-8CDD-D975900DB3E2}" sibTransId="{502FD121-6D7C-1847-BBF5-1D885D1CE0AA}"/>
    <dgm:cxn modelId="{7C79677F-FEC7-48EF-9291-BD42B662B076}" type="presOf" srcId="{74533384-8A3D-DB41-811D-46826ED74547}" destId="{36A217FA-48CC-AF4E-85DE-8EFC118EF36D}" srcOrd="0" destOrd="0" presId="urn:microsoft.com/office/officeart/2005/8/layout/vList2"/>
    <dgm:cxn modelId="{8E86AA62-D180-48CA-A3D6-08B0D913B76D}" type="presOf" srcId="{550DF165-00DB-FE49-91A4-3A8F80097573}" destId="{1D325C55-268F-8842-83E3-BB459FBB3AAD}" srcOrd="0" destOrd="0" presId="urn:microsoft.com/office/officeart/2005/8/layout/vList2"/>
    <dgm:cxn modelId="{D490920C-D2FF-4FBF-81F1-BCE41751E35B}" type="presOf" srcId="{46883736-5901-1440-9825-F6D0BA7C15E6}" destId="{E23EA26D-942B-B840-944B-3FF42C9218DF}" srcOrd="0" destOrd="0" presId="urn:microsoft.com/office/officeart/2005/8/layout/vList2"/>
    <dgm:cxn modelId="{982F0D5A-8089-CA42-9F2D-5A9D0997B25D}" srcId="{DD96F597-9A25-E94F-9B5A-E58267CCBFAE}" destId="{6D42CE21-F34F-FF4D-9BC8-B28E91D9E3C0}" srcOrd="0" destOrd="0" parTransId="{FDD19D00-B4BA-3942-A228-213DFE60D409}" sibTransId="{40F67A30-070A-2941-93C3-F4EBC88467E4}"/>
    <dgm:cxn modelId="{94EE1354-5FE9-47A0-90AB-D587A044D266}" type="presOf" srcId="{CC394A18-E1D9-134B-A212-E1FD226E3D6C}" destId="{92141CC2-022B-5941-98F4-22F829CAACDF}" srcOrd="0" destOrd="0" presId="urn:microsoft.com/office/officeart/2005/8/layout/vList2"/>
    <dgm:cxn modelId="{F0163BB5-FA32-F64B-8FA6-E82A4D84A1F0}" srcId="{ABB1A8C6-05AB-EE42-A504-073C1B027A03}" destId="{74533384-8A3D-DB41-811D-46826ED74547}" srcOrd="0" destOrd="0" parTransId="{7860E8F0-EF4B-724B-80DE-9757FFFA1A8C}" sibTransId="{06AF87C8-31CD-DA40-B2E6-785694E98E15}"/>
    <dgm:cxn modelId="{11C5360C-0D1C-764B-A28E-3FE5510DE227}" srcId="{CC394A18-E1D9-134B-A212-E1FD226E3D6C}" destId="{C537011C-825A-F343-8646-64FC59B075A5}" srcOrd="0" destOrd="0" parTransId="{FAF8EC68-8A9D-E842-B8D1-6BDB9BE5FF8D}" sibTransId="{D1FD1863-7727-504F-B88A-8374008AB78E}"/>
    <dgm:cxn modelId="{09CB54F4-96BF-7840-A665-388151113E0B}" srcId="{46883736-5901-1440-9825-F6D0BA7C15E6}" destId="{CC394A18-E1D9-134B-A212-E1FD226E3D6C}" srcOrd="0" destOrd="0" parTransId="{949C2383-47E0-4943-B270-82B1920FFB45}" sibTransId="{EC292A9D-6400-6044-A550-CCB246CA65AD}"/>
    <dgm:cxn modelId="{BF2B6066-7226-461B-B9CD-1BEA6B934064}" type="presParOf" srcId="{E23EA26D-942B-B840-944B-3FF42C9218DF}" destId="{92141CC2-022B-5941-98F4-22F829CAACDF}" srcOrd="0" destOrd="0" presId="urn:microsoft.com/office/officeart/2005/8/layout/vList2"/>
    <dgm:cxn modelId="{A84DFDC8-2CBD-4AC6-901F-0184E3D04AEA}" type="presParOf" srcId="{E23EA26D-942B-B840-944B-3FF42C9218DF}" destId="{F77C52CE-5843-9D4A-BC7E-83A6BF86A0F4}" srcOrd="1" destOrd="0" presId="urn:microsoft.com/office/officeart/2005/8/layout/vList2"/>
    <dgm:cxn modelId="{7D60AB1B-631C-453D-8958-8F015875ACA0}" type="presParOf" srcId="{E23EA26D-942B-B840-944B-3FF42C9218DF}" destId="{6E2B3A3B-BBC3-9042-9E99-EDA207B625F7}" srcOrd="2" destOrd="0" presId="urn:microsoft.com/office/officeart/2005/8/layout/vList2"/>
    <dgm:cxn modelId="{BF7E8539-0ADB-41D7-87F3-C7A9FA483C64}" type="presParOf" srcId="{E23EA26D-942B-B840-944B-3FF42C9218DF}" destId="{1D325C55-268F-8842-83E3-BB459FBB3AAD}" srcOrd="3" destOrd="0" presId="urn:microsoft.com/office/officeart/2005/8/layout/vList2"/>
    <dgm:cxn modelId="{3AA3651F-05C9-4058-B38F-19905038B2C9}" type="presParOf" srcId="{E23EA26D-942B-B840-944B-3FF42C9218DF}" destId="{2FA5A80B-115A-CD48-8220-26562D9F50A1}" srcOrd="4" destOrd="0" presId="urn:microsoft.com/office/officeart/2005/8/layout/vList2"/>
    <dgm:cxn modelId="{F86AB142-7234-4F45-833A-8932E39227F0}" type="presParOf" srcId="{E23EA26D-942B-B840-944B-3FF42C9218DF}" destId="{05BF16AF-35C6-AE41-A093-7A032F0E2B4B}" srcOrd="5" destOrd="0" presId="urn:microsoft.com/office/officeart/2005/8/layout/vList2"/>
    <dgm:cxn modelId="{40542064-F4D9-474E-840C-EA4AF6B8D93C}" type="presParOf" srcId="{E23EA26D-942B-B840-944B-3FF42C9218DF}" destId="{1BA3C80F-8CBD-DD4E-B115-442858DBC39C}" srcOrd="6" destOrd="0" presId="urn:microsoft.com/office/officeart/2005/8/layout/vList2"/>
    <dgm:cxn modelId="{A149A1E4-A60D-4C2D-AF7A-4201D0EB8039}" type="presParOf" srcId="{E23EA26D-942B-B840-944B-3FF42C9218DF}" destId="{36A217FA-48CC-AF4E-85DE-8EFC118EF36D}"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F6160B-B870-8F45-9A85-234ED7255373}" type="doc">
      <dgm:prSet loTypeId="urn:microsoft.com/office/officeart/2005/8/layout/vList2" loCatId="" qsTypeId="urn:microsoft.com/office/officeart/2005/8/quickstyle/simple1" qsCatId="simple" csTypeId="urn:microsoft.com/office/officeart/2005/8/colors/accent1_5" csCatId="accent1" phldr="1"/>
      <dgm:spPr/>
      <dgm:t>
        <a:bodyPr/>
        <a:lstStyle/>
        <a:p>
          <a:endParaRPr lang="en-US"/>
        </a:p>
      </dgm:t>
    </dgm:pt>
    <dgm:pt modelId="{53491D85-FB48-8A43-B8CD-A8F7E4B181CD}">
      <dgm:prSet custT="1"/>
      <dgm:spPr/>
      <dgm:t>
        <a:bodyPr/>
        <a:lstStyle/>
        <a:p>
          <a:r>
            <a:rPr lang="en-US" sz="2300" dirty="0" smtClean="0">
              <a:solidFill>
                <a:srgbClr val="000000"/>
              </a:solidFill>
              <a:latin typeface="Arial"/>
              <a:cs typeface="Arial"/>
            </a:rPr>
            <a:t>Santa Clara</a:t>
          </a:r>
          <a:endParaRPr lang="en-US" sz="2300" dirty="0">
            <a:solidFill>
              <a:srgbClr val="000000"/>
            </a:solidFill>
            <a:latin typeface="Arial"/>
            <a:cs typeface="Arial"/>
          </a:endParaRPr>
        </a:p>
      </dgm:t>
    </dgm:pt>
    <dgm:pt modelId="{E5C46CA8-56C0-E44F-A0D4-A158A7C07FA2}" type="parTrans" cxnId="{08716C01-D2CC-9242-8EF3-D640E399650C}">
      <dgm:prSet/>
      <dgm:spPr/>
      <dgm:t>
        <a:bodyPr/>
        <a:lstStyle/>
        <a:p>
          <a:endParaRPr lang="en-US">
            <a:latin typeface="Arial"/>
            <a:cs typeface="Arial"/>
          </a:endParaRPr>
        </a:p>
      </dgm:t>
    </dgm:pt>
    <dgm:pt modelId="{6627FC95-D5B4-1F44-B65F-A06B37142DA6}" type="sibTrans" cxnId="{08716C01-D2CC-9242-8EF3-D640E399650C}">
      <dgm:prSet/>
      <dgm:spPr/>
      <dgm:t>
        <a:bodyPr/>
        <a:lstStyle/>
        <a:p>
          <a:endParaRPr lang="en-US">
            <a:latin typeface="Arial"/>
            <a:cs typeface="Arial"/>
          </a:endParaRPr>
        </a:p>
      </dgm:t>
    </dgm:pt>
    <dgm:pt modelId="{EBAD1DEF-725F-F24D-8144-96EAFCC65CC9}">
      <dgm:prSet custT="1"/>
      <dgm:spPr/>
      <dgm:t>
        <a:bodyPr/>
        <a:lstStyle/>
        <a:p>
          <a:r>
            <a:rPr lang="en-US" sz="1800" dirty="0" smtClean="0">
              <a:solidFill>
                <a:srgbClr val="000000"/>
              </a:solidFill>
              <a:latin typeface="Arial"/>
              <a:cs typeface="Arial"/>
            </a:rPr>
            <a:t>Anthem Blue Cross and Santa Clara Family Health Plan</a:t>
          </a:r>
          <a:endParaRPr lang="en-US" sz="1800" dirty="0">
            <a:solidFill>
              <a:srgbClr val="000000"/>
            </a:solidFill>
            <a:latin typeface="Arial"/>
            <a:cs typeface="Arial"/>
          </a:endParaRPr>
        </a:p>
      </dgm:t>
    </dgm:pt>
    <dgm:pt modelId="{181298D9-264A-1C47-A473-9FEBE437D2FF}" type="parTrans" cxnId="{5BBA90EA-EFDB-E34E-A9C8-677A41594535}">
      <dgm:prSet/>
      <dgm:spPr/>
      <dgm:t>
        <a:bodyPr/>
        <a:lstStyle/>
        <a:p>
          <a:endParaRPr lang="en-US">
            <a:latin typeface="Arial"/>
            <a:cs typeface="Arial"/>
          </a:endParaRPr>
        </a:p>
      </dgm:t>
    </dgm:pt>
    <dgm:pt modelId="{D625B606-F6AC-3247-AE45-F1FC1E94011A}" type="sibTrans" cxnId="{5BBA90EA-EFDB-E34E-A9C8-677A41594535}">
      <dgm:prSet/>
      <dgm:spPr/>
      <dgm:t>
        <a:bodyPr/>
        <a:lstStyle/>
        <a:p>
          <a:endParaRPr lang="en-US">
            <a:latin typeface="Arial"/>
            <a:cs typeface="Arial"/>
          </a:endParaRPr>
        </a:p>
      </dgm:t>
    </dgm:pt>
    <dgm:pt modelId="{6990924D-49A3-8743-8249-0980ED75E40E}">
      <dgm:prSet custT="1"/>
      <dgm:spPr/>
      <dgm:t>
        <a:bodyPr/>
        <a:lstStyle/>
        <a:p>
          <a:r>
            <a:rPr lang="en-US" sz="2300" dirty="0" smtClean="0">
              <a:solidFill>
                <a:srgbClr val="000000"/>
              </a:solidFill>
              <a:latin typeface="Arial"/>
              <a:cs typeface="Arial"/>
            </a:rPr>
            <a:t>San Bernardino</a:t>
          </a:r>
          <a:endParaRPr lang="en-US" sz="2300" dirty="0">
            <a:solidFill>
              <a:srgbClr val="000000"/>
            </a:solidFill>
            <a:latin typeface="Arial"/>
            <a:cs typeface="Arial"/>
          </a:endParaRPr>
        </a:p>
      </dgm:t>
    </dgm:pt>
    <dgm:pt modelId="{D330BBC8-1FEA-134D-8E9B-B70549CDF34C}" type="parTrans" cxnId="{36D3FA87-2E04-BF4F-9B42-970D2D5BB207}">
      <dgm:prSet/>
      <dgm:spPr/>
      <dgm:t>
        <a:bodyPr/>
        <a:lstStyle/>
        <a:p>
          <a:endParaRPr lang="en-US">
            <a:latin typeface="Arial"/>
            <a:cs typeface="Arial"/>
          </a:endParaRPr>
        </a:p>
      </dgm:t>
    </dgm:pt>
    <dgm:pt modelId="{CE6AB5A9-9A83-C040-8794-2406D67A432B}" type="sibTrans" cxnId="{36D3FA87-2E04-BF4F-9B42-970D2D5BB207}">
      <dgm:prSet/>
      <dgm:spPr/>
      <dgm:t>
        <a:bodyPr/>
        <a:lstStyle/>
        <a:p>
          <a:endParaRPr lang="en-US">
            <a:latin typeface="Arial"/>
            <a:cs typeface="Arial"/>
          </a:endParaRPr>
        </a:p>
      </dgm:t>
    </dgm:pt>
    <dgm:pt modelId="{6AF624AB-DF71-B741-9C2B-39C3A0591D51}">
      <dgm:prSet custT="1"/>
      <dgm:spPr/>
      <dgm:t>
        <a:bodyPr/>
        <a:lstStyle/>
        <a:p>
          <a:r>
            <a:rPr lang="en-US" sz="1800" dirty="0" smtClean="0">
              <a:solidFill>
                <a:srgbClr val="000000"/>
              </a:solidFill>
              <a:latin typeface="Arial"/>
              <a:cs typeface="Arial"/>
            </a:rPr>
            <a:t>Inland Empire Health Plan and Molina Health</a:t>
          </a:r>
          <a:endParaRPr lang="en-US" sz="1800" dirty="0">
            <a:solidFill>
              <a:srgbClr val="000000"/>
            </a:solidFill>
            <a:latin typeface="Arial"/>
            <a:cs typeface="Arial"/>
          </a:endParaRPr>
        </a:p>
      </dgm:t>
    </dgm:pt>
    <dgm:pt modelId="{4AEB7E10-A73B-C040-BA55-BBD81BF4A1ED}" type="parTrans" cxnId="{34BF2CBD-9AEC-4D4A-85E2-8312E559C774}">
      <dgm:prSet/>
      <dgm:spPr/>
      <dgm:t>
        <a:bodyPr/>
        <a:lstStyle/>
        <a:p>
          <a:endParaRPr lang="en-US">
            <a:latin typeface="Arial"/>
            <a:cs typeface="Arial"/>
          </a:endParaRPr>
        </a:p>
      </dgm:t>
    </dgm:pt>
    <dgm:pt modelId="{DCFDC4E7-66AF-BB49-A67C-A0819474F60C}" type="sibTrans" cxnId="{34BF2CBD-9AEC-4D4A-85E2-8312E559C774}">
      <dgm:prSet/>
      <dgm:spPr/>
      <dgm:t>
        <a:bodyPr/>
        <a:lstStyle/>
        <a:p>
          <a:endParaRPr lang="en-US">
            <a:latin typeface="Arial"/>
            <a:cs typeface="Arial"/>
          </a:endParaRPr>
        </a:p>
      </dgm:t>
    </dgm:pt>
    <dgm:pt modelId="{3ADD7497-7A9B-974B-A589-DC59A9BFD7BB}">
      <dgm:prSet custT="1"/>
      <dgm:spPr/>
      <dgm:t>
        <a:bodyPr/>
        <a:lstStyle/>
        <a:p>
          <a:r>
            <a:rPr lang="en-US" sz="2300" dirty="0" smtClean="0">
              <a:solidFill>
                <a:srgbClr val="000000"/>
              </a:solidFill>
              <a:latin typeface="Arial"/>
              <a:cs typeface="Arial"/>
            </a:rPr>
            <a:t>Riverside</a:t>
          </a:r>
          <a:endParaRPr lang="en-US" sz="2300" dirty="0">
            <a:solidFill>
              <a:srgbClr val="000000"/>
            </a:solidFill>
            <a:latin typeface="Arial"/>
            <a:cs typeface="Arial"/>
          </a:endParaRPr>
        </a:p>
      </dgm:t>
    </dgm:pt>
    <dgm:pt modelId="{DB9462D0-7B44-BA45-9DA0-0550B0627200}" type="parTrans" cxnId="{4FE988E5-65E2-7E4D-A27A-F5923B40EDCB}">
      <dgm:prSet/>
      <dgm:spPr/>
      <dgm:t>
        <a:bodyPr/>
        <a:lstStyle/>
        <a:p>
          <a:endParaRPr lang="en-US">
            <a:latin typeface="Arial"/>
            <a:cs typeface="Arial"/>
          </a:endParaRPr>
        </a:p>
      </dgm:t>
    </dgm:pt>
    <dgm:pt modelId="{AE49FC99-A50E-E14C-95BE-5D0DB37E88F1}" type="sibTrans" cxnId="{4FE988E5-65E2-7E4D-A27A-F5923B40EDCB}">
      <dgm:prSet/>
      <dgm:spPr/>
      <dgm:t>
        <a:bodyPr/>
        <a:lstStyle/>
        <a:p>
          <a:endParaRPr lang="en-US">
            <a:latin typeface="Arial"/>
            <a:cs typeface="Arial"/>
          </a:endParaRPr>
        </a:p>
      </dgm:t>
    </dgm:pt>
    <dgm:pt modelId="{219B28C6-3CD8-C549-9A10-4EAF45BF0FA4}">
      <dgm:prSet custT="1"/>
      <dgm:spPr/>
      <dgm:t>
        <a:bodyPr/>
        <a:lstStyle/>
        <a:p>
          <a:r>
            <a:rPr lang="en-US" sz="1800" dirty="0" smtClean="0">
              <a:solidFill>
                <a:srgbClr val="000000"/>
              </a:solidFill>
              <a:latin typeface="Arial"/>
              <a:cs typeface="Arial"/>
            </a:rPr>
            <a:t>Inland Empire Health Plan and Molina Health </a:t>
          </a:r>
          <a:endParaRPr lang="en-US" sz="1800" dirty="0">
            <a:solidFill>
              <a:srgbClr val="000000"/>
            </a:solidFill>
            <a:latin typeface="Arial"/>
            <a:cs typeface="Arial"/>
          </a:endParaRPr>
        </a:p>
      </dgm:t>
    </dgm:pt>
    <dgm:pt modelId="{5CEFAB5E-E3AF-B14E-83F4-06D376298DF7}" type="sibTrans" cxnId="{2E790B81-8B3C-F84F-949B-4256DEA520F2}">
      <dgm:prSet/>
      <dgm:spPr/>
      <dgm:t>
        <a:bodyPr/>
        <a:lstStyle/>
        <a:p>
          <a:endParaRPr lang="en-US">
            <a:latin typeface="Arial"/>
            <a:cs typeface="Arial"/>
          </a:endParaRPr>
        </a:p>
      </dgm:t>
    </dgm:pt>
    <dgm:pt modelId="{A14D3AF9-0162-3C43-8E6A-9EFF2B169287}" type="parTrans" cxnId="{2E790B81-8B3C-F84F-949B-4256DEA520F2}">
      <dgm:prSet/>
      <dgm:spPr/>
      <dgm:t>
        <a:bodyPr/>
        <a:lstStyle/>
        <a:p>
          <a:endParaRPr lang="en-US">
            <a:latin typeface="Arial"/>
            <a:cs typeface="Arial"/>
          </a:endParaRPr>
        </a:p>
      </dgm:t>
    </dgm:pt>
    <dgm:pt modelId="{8AB3E4DB-C8D9-CB45-8657-126DED317C54}" type="pres">
      <dgm:prSet presAssocID="{27F6160B-B870-8F45-9A85-234ED7255373}" presName="linear" presStyleCnt="0">
        <dgm:presLayoutVars>
          <dgm:animLvl val="lvl"/>
          <dgm:resizeHandles val="exact"/>
        </dgm:presLayoutVars>
      </dgm:prSet>
      <dgm:spPr/>
      <dgm:t>
        <a:bodyPr/>
        <a:lstStyle/>
        <a:p>
          <a:endParaRPr lang="en-US"/>
        </a:p>
      </dgm:t>
    </dgm:pt>
    <dgm:pt modelId="{61A1405A-2A27-5049-A6C4-FEFB921962BD}" type="pres">
      <dgm:prSet presAssocID="{53491D85-FB48-8A43-B8CD-A8F7E4B181CD}" presName="parentText" presStyleLbl="node1" presStyleIdx="0" presStyleCnt="3" custScaleY="59655">
        <dgm:presLayoutVars>
          <dgm:chMax val="0"/>
          <dgm:bulletEnabled val="1"/>
        </dgm:presLayoutVars>
      </dgm:prSet>
      <dgm:spPr/>
      <dgm:t>
        <a:bodyPr/>
        <a:lstStyle/>
        <a:p>
          <a:endParaRPr lang="en-US"/>
        </a:p>
      </dgm:t>
    </dgm:pt>
    <dgm:pt modelId="{13F67D29-E00D-3A40-BE5E-65EB15C652E9}" type="pres">
      <dgm:prSet presAssocID="{53491D85-FB48-8A43-B8CD-A8F7E4B181CD}" presName="childText" presStyleLbl="revTx" presStyleIdx="0" presStyleCnt="3">
        <dgm:presLayoutVars>
          <dgm:bulletEnabled val="1"/>
        </dgm:presLayoutVars>
      </dgm:prSet>
      <dgm:spPr/>
      <dgm:t>
        <a:bodyPr/>
        <a:lstStyle/>
        <a:p>
          <a:endParaRPr lang="en-US"/>
        </a:p>
      </dgm:t>
    </dgm:pt>
    <dgm:pt modelId="{D9D3A59A-5079-F94F-9D6F-FF45E30CF840}" type="pres">
      <dgm:prSet presAssocID="{6990924D-49A3-8743-8249-0980ED75E40E}" presName="parentText" presStyleLbl="node1" presStyleIdx="1" presStyleCnt="3" custScaleY="66751">
        <dgm:presLayoutVars>
          <dgm:chMax val="0"/>
          <dgm:bulletEnabled val="1"/>
        </dgm:presLayoutVars>
      </dgm:prSet>
      <dgm:spPr/>
      <dgm:t>
        <a:bodyPr/>
        <a:lstStyle/>
        <a:p>
          <a:endParaRPr lang="en-US"/>
        </a:p>
      </dgm:t>
    </dgm:pt>
    <dgm:pt modelId="{DEA436FE-6E5C-944E-B2E8-6767F35FE61A}" type="pres">
      <dgm:prSet presAssocID="{6990924D-49A3-8743-8249-0980ED75E40E}" presName="childText" presStyleLbl="revTx" presStyleIdx="1" presStyleCnt="3">
        <dgm:presLayoutVars>
          <dgm:bulletEnabled val="1"/>
        </dgm:presLayoutVars>
      </dgm:prSet>
      <dgm:spPr/>
      <dgm:t>
        <a:bodyPr/>
        <a:lstStyle/>
        <a:p>
          <a:endParaRPr lang="en-US"/>
        </a:p>
      </dgm:t>
    </dgm:pt>
    <dgm:pt modelId="{DA09A573-64BB-9346-9C21-0158CF5AC755}" type="pres">
      <dgm:prSet presAssocID="{3ADD7497-7A9B-974B-A589-DC59A9BFD7BB}" presName="parentText" presStyleLbl="node1" presStyleIdx="2" presStyleCnt="3" custScaleY="61926">
        <dgm:presLayoutVars>
          <dgm:chMax val="0"/>
          <dgm:bulletEnabled val="1"/>
        </dgm:presLayoutVars>
      </dgm:prSet>
      <dgm:spPr/>
      <dgm:t>
        <a:bodyPr/>
        <a:lstStyle/>
        <a:p>
          <a:endParaRPr lang="en-US"/>
        </a:p>
      </dgm:t>
    </dgm:pt>
    <dgm:pt modelId="{418F4588-4419-E240-A484-957046103311}" type="pres">
      <dgm:prSet presAssocID="{3ADD7497-7A9B-974B-A589-DC59A9BFD7BB}" presName="childText" presStyleLbl="revTx" presStyleIdx="2" presStyleCnt="3">
        <dgm:presLayoutVars>
          <dgm:bulletEnabled val="1"/>
        </dgm:presLayoutVars>
      </dgm:prSet>
      <dgm:spPr/>
      <dgm:t>
        <a:bodyPr/>
        <a:lstStyle/>
        <a:p>
          <a:endParaRPr lang="en-US"/>
        </a:p>
      </dgm:t>
    </dgm:pt>
  </dgm:ptLst>
  <dgm:cxnLst>
    <dgm:cxn modelId="{08716C01-D2CC-9242-8EF3-D640E399650C}" srcId="{27F6160B-B870-8F45-9A85-234ED7255373}" destId="{53491D85-FB48-8A43-B8CD-A8F7E4B181CD}" srcOrd="0" destOrd="0" parTransId="{E5C46CA8-56C0-E44F-A0D4-A158A7C07FA2}" sibTransId="{6627FC95-D5B4-1F44-B65F-A06B37142DA6}"/>
    <dgm:cxn modelId="{6F551DB3-E41B-46FC-A93C-611540436DE6}" type="presOf" srcId="{27F6160B-B870-8F45-9A85-234ED7255373}" destId="{8AB3E4DB-C8D9-CB45-8657-126DED317C54}" srcOrd="0" destOrd="0" presId="urn:microsoft.com/office/officeart/2005/8/layout/vList2"/>
    <dgm:cxn modelId="{36D3FA87-2E04-BF4F-9B42-970D2D5BB207}" srcId="{27F6160B-B870-8F45-9A85-234ED7255373}" destId="{6990924D-49A3-8743-8249-0980ED75E40E}" srcOrd="1" destOrd="0" parTransId="{D330BBC8-1FEA-134D-8E9B-B70549CDF34C}" sibTransId="{CE6AB5A9-9A83-C040-8794-2406D67A432B}"/>
    <dgm:cxn modelId="{5BBA90EA-EFDB-E34E-A9C8-677A41594535}" srcId="{53491D85-FB48-8A43-B8CD-A8F7E4B181CD}" destId="{EBAD1DEF-725F-F24D-8144-96EAFCC65CC9}" srcOrd="0" destOrd="0" parTransId="{181298D9-264A-1C47-A473-9FEBE437D2FF}" sibTransId="{D625B606-F6AC-3247-AE45-F1FC1E94011A}"/>
    <dgm:cxn modelId="{2E790B81-8B3C-F84F-949B-4256DEA520F2}" srcId="{3ADD7497-7A9B-974B-A589-DC59A9BFD7BB}" destId="{219B28C6-3CD8-C549-9A10-4EAF45BF0FA4}" srcOrd="0" destOrd="0" parTransId="{A14D3AF9-0162-3C43-8E6A-9EFF2B169287}" sibTransId="{5CEFAB5E-E3AF-B14E-83F4-06D376298DF7}"/>
    <dgm:cxn modelId="{34BF2CBD-9AEC-4D4A-85E2-8312E559C774}" srcId="{6990924D-49A3-8743-8249-0980ED75E40E}" destId="{6AF624AB-DF71-B741-9C2B-39C3A0591D51}" srcOrd="0" destOrd="0" parTransId="{4AEB7E10-A73B-C040-BA55-BBD81BF4A1ED}" sibTransId="{DCFDC4E7-66AF-BB49-A67C-A0819474F60C}"/>
    <dgm:cxn modelId="{EC5B9E0C-51FB-45AF-9F07-4196D84A8D82}" type="presOf" srcId="{6AF624AB-DF71-B741-9C2B-39C3A0591D51}" destId="{DEA436FE-6E5C-944E-B2E8-6767F35FE61A}" srcOrd="0" destOrd="0" presId="urn:microsoft.com/office/officeart/2005/8/layout/vList2"/>
    <dgm:cxn modelId="{A644219E-1FB1-406B-8D36-F4856947EF7D}" type="presOf" srcId="{6990924D-49A3-8743-8249-0980ED75E40E}" destId="{D9D3A59A-5079-F94F-9D6F-FF45E30CF840}" srcOrd="0" destOrd="0" presId="urn:microsoft.com/office/officeart/2005/8/layout/vList2"/>
    <dgm:cxn modelId="{96001BA1-F844-4E2C-8835-EACBF1869F2C}" type="presOf" srcId="{3ADD7497-7A9B-974B-A589-DC59A9BFD7BB}" destId="{DA09A573-64BB-9346-9C21-0158CF5AC755}" srcOrd="0" destOrd="0" presId="urn:microsoft.com/office/officeart/2005/8/layout/vList2"/>
    <dgm:cxn modelId="{49E6E696-BDF8-4576-B6D5-754AAF983823}" type="presOf" srcId="{219B28C6-3CD8-C549-9A10-4EAF45BF0FA4}" destId="{418F4588-4419-E240-A484-957046103311}" srcOrd="0" destOrd="0" presId="urn:microsoft.com/office/officeart/2005/8/layout/vList2"/>
    <dgm:cxn modelId="{76D10592-65B5-4EFF-A1C0-B38514CEC3A8}" type="presOf" srcId="{EBAD1DEF-725F-F24D-8144-96EAFCC65CC9}" destId="{13F67D29-E00D-3A40-BE5E-65EB15C652E9}" srcOrd="0" destOrd="0" presId="urn:microsoft.com/office/officeart/2005/8/layout/vList2"/>
    <dgm:cxn modelId="{70A14557-B42D-4817-877C-50915DB514D0}" type="presOf" srcId="{53491D85-FB48-8A43-B8CD-A8F7E4B181CD}" destId="{61A1405A-2A27-5049-A6C4-FEFB921962BD}" srcOrd="0" destOrd="0" presId="urn:microsoft.com/office/officeart/2005/8/layout/vList2"/>
    <dgm:cxn modelId="{4FE988E5-65E2-7E4D-A27A-F5923B40EDCB}" srcId="{27F6160B-B870-8F45-9A85-234ED7255373}" destId="{3ADD7497-7A9B-974B-A589-DC59A9BFD7BB}" srcOrd="2" destOrd="0" parTransId="{DB9462D0-7B44-BA45-9DA0-0550B0627200}" sibTransId="{AE49FC99-A50E-E14C-95BE-5D0DB37E88F1}"/>
    <dgm:cxn modelId="{3CC0EE31-82AC-4CA2-9614-3A25A887E2BA}" type="presParOf" srcId="{8AB3E4DB-C8D9-CB45-8657-126DED317C54}" destId="{61A1405A-2A27-5049-A6C4-FEFB921962BD}" srcOrd="0" destOrd="0" presId="urn:microsoft.com/office/officeart/2005/8/layout/vList2"/>
    <dgm:cxn modelId="{F05D16F5-5F2D-4458-B4A7-032C725E535C}" type="presParOf" srcId="{8AB3E4DB-C8D9-CB45-8657-126DED317C54}" destId="{13F67D29-E00D-3A40-BE5E-65EB15C652E9}" srcOrd="1" destOrd="0" presId="urn:microsoft.com/office/officeart/2005/8/layout/vList2"/>
    <dgm:cxn modelId="{A7E34BE9-7FDB-465D-8808-F6233D155AA6}" type="presParOf" srcId="{8AB3E4DB-C8D9-CB45-8657-126DED317C54}" destId="{D9D3A59A-5079-F94F-9D6F-FF45E30CF840}" srcOrd="2" destOrd="0" presId="urn:microsoft.com/office/officeart/2005/8/layout/vList2"/>
    <dgm:cxn modelId="{6912C544-570E-4836-8A4A-366079A780D6}" type="presParOf" srcId="{8AB3E4DB-C8D9-CB45-8657-126DED317C54}" destId="{DEA436FE-6E5C-944E-B2E8-6767F35FE61A}" srcOrd="3" destOrd="0" presId="urn:microsoft.com/office/officeart/2005/8/layout/vList2"/>
    <dgm:cxn modelId="{02C4BDA8-A66C-4147-8494-7B84A19C27C0}" type="presParOf" srcId="{8AB3E4DB-C8D9-CB45-8657-126DED317C54}" destId="{DA09A573-64BB-9346-9C21-0158CF5AC755}" srcOrd="4" destOrd="0" presId="urn:microsoft.com/office/officeart/2005/8/layout/vList2"/>
    <dgm:cxn modelId="{0E2B0993-DF82-41B7-88D0-E51D7600CBC5}" type="presParOf" srcId="{8AB3E4DB-C8D9-CB45-8657-126DED317C54}" destId="{418F4588-4419-E240-A484-957046103311}" srcOrd="5"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141CC2-022B-5941-98F4-22F829CAACDF}">
      <dsp:nvSpPr>
        <dsp:cNvPr id="0" name=""/>
        <dsp:cNvSpPr/>
      </dsp:nvSpPr>
      <dsp:spPr>
        <a:xfrm>
          <a:off x="0" y="3374"/>
          <a:ext cx="3922890" cy="538200"/>
        </a:xfrm>
        <a:prstGeom prst="roundRect">
          <a:avLst/>
        </a:prstGeom>
        <a:solidFill>
          <a:schemeClr val="accent1">
            <a:alpha val="90000"/>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solidFill>
                <a:schemeClr val="tx1"/>
              </a:solidFill>
              <a:latin typeface="Arial"/>
              <a:cs typeface="Arial"/>
            </a:rPr>
            <a:t>Los Angeles</a:t>
          </a:r>
          <a:endParaRPr lang="en-US" sz="2300" kern="1200" dirty="0">
            <a:solidFill>
              <a:schemeClr val="tx1"/>
            </a:solidFill>
            <a:latin typeface="Arial"/>
            <a:cs typeface="Arial"/>
          </a:endParaRPr>
        </a:p>
      </dsp:txBody>
      <dsp:txXfrm>
        <a:off x="26273" y="29647"/>
        <a:ext cx="3870344" cy="485654"/>
      </dsp:txXfrm>
    </dsp:sp>
    <dsp:sp modelId="{F77C52CE-5843-9D4A-BC7E-83A6BF86A0F4}">
      <dsp:nvSpPr>
        <dsp:cNvPr id="0" name=""/>
        <dsp:cNvSpPr/>
      </dsp:nvSpPr>
      <dsp:spPr>
        <a:xfrm>
          <a:off x="0" y="560910"/>
          <a:ext cx="3922890" cy="535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552"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solidFill>
                <a:schemeClr val="tx1"/>
              </a:solidFill>
              <a:latin typeface="Arial"/>
              <a:cs typeface="Arial"/>
            </a:rPr>
            <a:t>Care1st, </a:t>
          </a:r>
          <a:r>
            <a:rPr lang="en-US" sz="1800" kern="1200" dirty="0" err="1" smtClean="0">
              <a:solidFill>
                <a:schemeClr val="tx1"/>
              </a:solidFill>
              <a:latin typeface="Arial"/>
              <a:cs typeface="Arial"/>
            </a:rPr>
            <a:t>CareMore</a:t>
          </a:r>
          <a:r>
            <a:rPr lang="en-US" sz="1800" kern="1200" dirty="0" smtClean="0">
              <a:solidFill>
                <a:schemeClr val="tx1"/>
              </a:solidFill>
              <a:latin typeface="Arial"/>
              <a:cs typeface="Arial"/>
            </a:rPr>
            <a:t>, Health Net, LA Care and Molina Health</a:t>
          </a:r>
          <a:endParaRPr lang="en-US" sz="1800" kern="1200" dirty="0">
            <a:solidFill>
              <a:schemeClr val="tx1"/>
            </a:solidFill>
            <a:latin typeface="Arial"/>
            <a:cs typeface="Arial"/>
          </a:endParaRPr>
        </a:p>
      </dsp:txBody>
      <dsp:txXfrm>
        <a:off x="0" y="560910"/>
        <a:ext cx="3922890" cy="535612"/>
      </dsp:txXfrm>
    </dsp:sp>
    <dsp:sp modelId="{6E2B3A3B-BBC3-9042-9E99-EDA207B625F7}">
      <dsp:nvSpPr>
        <dsp:cNvPr id="0" name=""/>
        <dsp:cNvSpPr/>
      </dsp:nvSpPr>
      <dsp:spPr>
        <a:xfrm>
          <a:off x="0" y="1096522"/>
          <a:ext cx="3922890" cy="538200"/>
        </a:xfrm>
        <a:prstGeom prst="roundRect">
          <a:avLst/>
        </a:prstGeom>
        <a:solidFill>
          <a:schemeClr val="accent1">
            <a:alpha val="90000"/>
            <a:hueOff val="0"/>
            <a:satOff val="0"/>
            <a:lumOff val="0"/>
            <a:alphaOff val="-13333"/>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solidFill>
                <a:schemeClr val="tx1"/>
              </a:solidFill>
              <a:latin typeface="Arial"/>
              <a:cs typeface="Arial"/>
            </a:rPr>
            <a:t>Orange*</a:t>
          </a:r>
          <a:endParaRPr lang="en-US" sz="2300" kern="1200" dirty="0">
            <a:solidFill>
              <a:schemeClr val="tx1"/>
            </a:solidFill>
            <a:latin typeface="Arial"/>
            <a:cs typeface="Arial"/>
          </a:endParaRPr>
        </a:p>
      </dsp:txBody>
      <dsp:txXfrm>
        <a:off x="26273" y="1122795"/>
        <a:ext cx="3870344" cy="485654"/>
      </dsp:txXfrm>
    </dsp:sp>
    <dsp:sp modelId="{1D325C55-268F-8842-83E3-BB459FBB3AAD}">
      <dsp:nvSpPr>
        <dsp:cNvPr id="0" name=""/>
        <dsp:cNvSpPr/>
      </dsp:nvSpPr>
      <dsp:spPr>
        <a:xfrm>
          <a:off x="0" y="1634722"/>
          <a:ext cx="3922890"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552"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err="1" smtClean="0">
              <a:solidFill>
                <a:schemeClr val="tx1"/>
              </a:solidFill>
              <a:latin typeface="Arial"/>
              <a:cs typeface="Arial"/>
            </a:rPr>
            <a:t>CalOptima</a:t>
          </a:r>
          <a:endParaRPr lang="en-US" sz="1800" kern="1200" dirty="0">
            <a:solidFill>
              <a:schemeClr val="tx1"/>
            </a:solidFill>
            <a:latin typeface="Arial"/>
            <a:cs typeface="Arial"/>
          </a:endParaRPr>
        </a:p>
      </dsp:txBody>
      <dsp:txXfrm>
        <a:off x="0" y="1634722"/>
        <a:ext cx="3922890" cy="380880"/>
      </dsp:txXfrm>
    </dsp:sp>
    <dsp:sp modelId="{2FA5A80B-115A-CD48-8220-26562D9F50A1}">
      <dsp:nvSpPr>
        <dsp:cNvPr id="0" name=""/>
        <dsp:cNvSpPr/>
      </dsp:nvSpPr>
      <dsp:spPr>
        <a:xfrm>
          <a:off x="0" y="2015602"/>
          <a:ext cx="3922890" cy="538200"/>
        </a:xfrm>
        <a:prstGeom prst="roundRect">
          <a:avLst/>
        </a:prstGeom>
        <a:solidFill>
          <a:schemeClr val="accent1">
            <a:alpha val="90000"/>
            <a:hueOff val="0"/>
            <a:satOff val="0"/>
            <a:lumOff val="0"/>
            <a:alphaOff val="-26667"/>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solidFill>
                <a:schemeClr val="tx1"/>
              </a:solidFill>
              <a:latin typeface="Arial"/>
              <a:cs typeface="Arial"/>
            </a:rPr>
            <a:t>San Diego</a:t>
          </a:r>
          <a:endParaRPr lang="en-US" sz="2300" kern="1200" dirty="0">
            <a:solidFill>
              <a:schemeClr val="tx1"/>
            </a:solidFill>
            <a:latin typeface="Arial"/>
            <a:cs typeface="Arial"/>
          </a:endParaRPr>
        </a:p>
      </dsp:txBody>
      <dsp:txXfrm>
        <a:off x="26273" y="2041875"/>
        <a:ext cx="3870344" cy="485654"/>
      </dsp:txXfrm>
    </dsp:sp>
    <dsp:sp modelId="{05BF16AF-35C6-AE41-A093-7A032F0E2B4B}">
      <dsp:nvSpPr>
        <dsp:cNvPr id="0" name=""/>
        <dsp:cNvSpPr/>
      </dsp:nvSpPr>
      <dsp:spPr>
        <a:xfrm>
          <a:off x="0" y="2553802"/>
          <a:ext cx="3922890" cy="785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552"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solidFill>
                <a:schemeClr val="tx1"/>
              </a:solidFill>
              <a:latin typeface="Arial"/>
              <a:cs typeface="Arial"/>
            </a:rPr>
            <a:t>Care1st, Community Health Group, Health Net and Molina Health</a:t>
          </a:r>
          <a:endParaRPr lang="en-US" sz="1800" kern="1200" dirty="0">
            <a:solidFill>
              <a:schemeClr val="tx1"/>
            </a:solidFill>
            <a:latin typeface="Arial"/>
            <a:cs typeface="Arial"/>
          </a:endParaRPr>
        </a:p>
      </dsp:txBody>
      <dsp:txXfrm>
        <a:off x="0" y="2553802"/>
        <a:ext cx="3922890" cy="785565"/>
      </dsp:txXfrm>
    </dsp:sp>
    <dsp:sp modelId="{1BA3C80F-8CBD-DD4E-B115-442858DBC39C}">
      <dsp:nvSpPr>
        <dsp:cNvPr id="0" name=""/>
        <dsp:cNvSpPr/>
      </dsp:nvSpPr>
      <dsp:spPr>
        <a:xfrm>
          <a:off x="0" y="3339367"/>
          <a:ext cx="3922890" cy="538200"/>
        </a:xfrm>
        <a:prstGeom prst="roundRect">
          <a:avLst/>
        </a:prstGeom>
        <a:solidFill>
          <a:schemeClr val="accent1">
            <a:alpha val="90000"/>
            <a:hueOff val="0"/>
            <a:satOff val="0"/>
            <a:lumOff val="0"/>
            <a:alphaOff val="-4000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solidFill>
                <a:schemeClr val="tx1"/>
              </a:solidFill>
              <a:latin typeface="Arial"/>
              <a:cs typeface="Arial"/>
            </a:rPr>
            <a:t>San Mateo</a:t>
          </a:r>
          <a:endParaRPr lang="en-US" sz="2300" kern="1200" dirty="0">
            <a:solidFill>
              <a:schemeClr val="tx1"/>
            </a:solidFill>
            <a:latin typeface="Arial"/>
            <a:cs typeface="Arial"/>
          </a:endParaRPr>
        </a:p>
      </dsp:txBody>
      <dsp:txXfrm>
        <a:off x="26273" y="3365640"/>
        <a:ext cx="3870344" cy="485654"/>
      </dsp:txXfrm>
    </dsp:sp>
    <dsp:sp modelId="{36A217FA-48CC-AF4E-85DE-8EFC118EF36D}">
      <dsp:nvSpPr>
        <dsp:cNvPr id="0" name=""/>
        <dsp:cNvSpPr/>
      </dsp:nvSpPr>
      <dsp:spPr>
        <a:xfrm>
          <a:off x="0" y="3877567"/>
          <a:ext cx="3922890"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552"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solidFill>
                <a:schemeClr val="tx1"/>
              </a:solidFill>
              <a:latin typeface="Arial"/>
              <a:cs typeface="Arial"/>
            </a:rPr>
            <a:t>Health Plan of San Mateo</a:t>
          </a:r>
          <a:endParaRPr lang="en-US" sz="1800" kern="1200" dirty="0">
            <a:solidFill>
              <a:schemeClr val="tx1"/>
            </a:solidFill>
            <a:latin typeface="Arial"/>
            <a:cs typeface="Arial"/>
          </a:endParaRPr>
        </a:p>
      </dsp:txBody>
      <dsp:txXfrm>
        <a:off x="0" y="3877567"/>
        <a:ext cx="3922890" cy="3808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A1405A-2A27-5049-A6C4-FEFB921962BD}">
      <dsp:nvSpPr>
        <dsp:cNvPr id="0" name=""/>
        <dsp:cNvSpPr/>
      </dsp:nvSpPr>
      <dsp:spPr>
        <a:xfrm>
          <a:off x="0" y="28698"/>
          <a:ext cx="3922776" cy="569538"/>
        </a:xfrm>
        <a:prstGeom prst="roundRect">
          <a:avLst/>
        </a:prstGeom>
        <a:solidFill>
          <a:schemeClr val="accent1">
            <a:alpha val="90000"/>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solidFill>
                <a:srgbClr val="000000"/>
              </a:solidFill>
              <a:latin typeface="Arial"/>
              <a:cs typeface="Arial"/>
            </a:rPr>
            <a:t>Santa Clara</a:t>
          </a:r>
          <a:endParaRPr lang="en-US" sz="2300" kern="1200" dirty="0">
            <a:solidFill>
              <a:srgbClr val="000000"/>
            </a:solidFill>
            <a:latin typeface="Arial"/>
            <a:cs typeface="Arial"/>
          </a:endParaRPr>
        </a:p>
      </dsp:txBody>
      <dsp:txXfrm>
        <a:off x="27803" y="56501"/>
        <a:ext cx="3867170" cy="513932"/>
      </dsp:txXfrm>
    </dsp:sp>
    <dsp:sp modelId="{13F67D29-E00D-3A40-BE5E-65EB15C652E9}">
      <dsp:nvSpPr>
        <dsp:cNvPr id="0" name=""/>
        <dsp:cNvSpPr/>
      </dsp:nvSpPr>
      <dsp:spPr>
        <a:xfrm>
          <a:off x="0" y="598236"/>
          <a:ext cx="3922776" cy="844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548"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solidFill>
                <a:srgbClr val="000000"/>
              </a:solidFill>
              <a:latin typeface="Arial"/>
              <a:cs typeface="Arial"/>
            </a:rPr>
            <a:t>Anthem Blue Cross and Santa Clara Family Health Plan</a:t>
          </a:r>
          <a:endParaRPr lang="en-US" sz="1800" kern="1200" dirty="0">
            <a:solidFill>
              <a:srgbClr val="000000"/>
            </a:solidFill>
            <a:latin typeface="Arial"/>
            <a:cs typeface="Arial"/>
          </a:endParaRPr>
        </a:p>
      </dsp:txBody>
      <dsp:txXfrm>
        <a:off x="0" y="598236"/>
        <a:ext cx="3922776" cy="844560"/>
      </dsp:txXfrm>
    </dsp:sp>
    <dsp:sp modelId="{D9D3A59A-5079-F94F-9D6F-FF45E30CF840}">
      <dsp:nvSpPr>
        <dsp:cNvPr id="0" name=""/>
        <dsp:cNvSpPr/>
      </dsp:nvSpPr>
      <dsp:spPr>
        <a:xfrm>
          <a:off x="0" y="1442796"/>
          <a:ext cx="3922776" cy="637285"/>
        </a:xfrm>
        <a:prstGeom prst="roundRect">
          <a:avLst/>
        </a:prstGeom>
        <a:solidFill>
          <a:schemeClr val="accent1">
            <a:alpha val="90000"/>
            <a:hueOff val="0"/>
            <a:satOff val="0"/>
            <a:lumOff val="0"/>
            <a:alphaOff val="-2000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solidFill>
                <a:srgbClr val="000000"/>
              </a:solidFill>
              <a:latin typeface="Arial"/>
              <a:cs typeface="Arial"/>
            </a:rPr>
            <a:t>San Bernardino</a:t>
          </a:r>
          <a:endParaRPr lang="en-US" sz="2300" kern="1200" dirty="0">
            <a:solidFill>
              <a:srgbClr val="000000"/>
            </a:solidFill>
            <a:latin typeface="Arial"/>
            <a:cs typeface="Arial"/>
          </a:endParaRPr>
        </a:p>
      </dsp:txBody>
      <dsp:txXfrm>
        <a:off x="31110" y="1473906"/>
        <a:ext cx="3860556" cy="575065"/>
      </dsp:txXfrm>
    </dsp:sp>
    <dsp:sp modelId="{DEA436FE-6E5C-944E-B2E8-6767F35FE61A}">
      <dsp:nvSpPr>
        <dsp:cNvPr id="0" name=""/>
        <dsp:cNvSpPr/>
      </dsp:nvSpPr>
      <dsp:spPr>
        <a:xfrm>
          <a:off x="0" y="2080081"/>
          <a:ext cx="3922776" cy="844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548"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solidFill>
                <a:srgbClr val="000000"/>
              </a:solidFill>
              <a:latin typeface="Arial"/>
              <a:cs typeface="Arial"/>
            </a:rPr>
            <a:t>Inland Empire Health Plan and Molina Health</a:t>
          </a:r>
          <a:endParaRPr lang="en-US" sz="1800" kern="1200" dirty="0">
            <a:solidFill>
              <a:srgbClr val="000000"/>
            </a:solidFill>
            <a:latin typeface="Arial"/>
            <a:cs typeface="Arial"/>
          </a:endParaRPr>
        </a:p>
      </dsp:txBody>
      <dsp:txXfrm>
        <a:off x="0" y="2080081"/>
        <a:ext cx="3922776" cy="844560"/>
      </dsp:txXfrm>
    </dsp:sp>
    <dsp:sp modelId="{DA09A573-64BB-9346-9C21-0158CF5AC755}">
      <dsp:nvSpPr>
        <dsp:cNvPr id="0" name=""/>
        <dsp:cNvSpPr/>
      </dsp:nvSpPr>
      <dsp:spPr>
        <a:xfrm>
          <a:off x="0" y="2924641"/>
          <a:ext cx="3922776" cy="591219"/>
        </a:xfrm>
        <a:prstGeom prst="roundRect">
          <a:avLst/>
        </a:prstGeom>
        <a:solidFill>
          <a:schemeClr val="accent1">
            <a:alpha val="90000"/>
            <a:hueOff val="0"/>
            <a:satOff val="0"/>
            <a:lumOff val="0"/>
            <a:alphaOff val="-4000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solidFill>
                <a:srgbClr val="000000"/>
              </a:solidFill>
              <a:latin typeface="Arial"/>
              <a:cs typeface="Arial"/>
            </a:rPr>
            <a:t>Riverside</a:t>
          </a:r>
          <a:endParaRPr lang="en-US" sz="2300" kern="1200" dirty="0">
            <a:solidFill>
              <a:srgbClr val="000000"/>
            </a:solidFill>
            <a:latin typeface="Arial"/>
            <a:cs typeface="Arial"/>
          </a:endParaRPr>
        </a:p>
      </dsp:txBody>
      <dsp:txXfrm>
        <a:off x="28861" y="2953502"/>
        <a:ext cx="3865054" cy="533497"/>
      </dsp:txXfrm>
    </dsp:sp>
    <dsp:sp modelId="{418F4588-4419-E240-A484-957046103311}">
      <dsp:nvSpPr>
        <dsp:cNvPr id="0" name=""/>
        <dsp:cNvSpPr/>
      </dsp:nvSpPr>
      <dsp:spPr>
        <a:xfrm>
          <a:off x="0" y="3515861"/>
          <a:ext cx="3922776" cy="844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548"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solidFill>
                <a:srgbClr val="000000"/>
              </a:solidFill>
              <a:latin typeface="Arial"/>
              <a:cs typeface="Arial"/>
            </a:rPr>
            <a:t>Inland Empire Health Plan and Molina Health </a:t>
          </a:r>
          <a:endParaRPr lang="en-US" sz="1800" kern="1200" dirty="0">
            <a:solidFill>
              <a:srgbClr val="000000"/>
            </a:solidFill>
            <a:latin typeface="Arial"/>
            <a:cs typeface="Arial"/>
          </a:endParaRPr>
        </a:p>
      </dsp:txBody>
      <dsp:txXfrm>
        <a:off x="0" y="3515861"/>
        <a:ext cx="3922776" cy="8445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05E3DC-2857-9F41-A9AC-1CE107ED04A1}" type="datetimeFigureOut">
              <a:rPr lang="en-US" smtClean="0"/>
              <a:pPr/>
              <a:t>11/26/2014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BAE0B7-22D3-FB44-A896-B2714A18748B}" type="slidenum">
              <a:rPr lang="en-US" smtClean="0"/>
              <a:pPr/>
              <a:t>‹#›</a:t>
            </a:fld>
            <a:endParaRPr lang="en-US"/>
          </a:p>
        </p:txBody>
      </p:sp>
    </p:spTree>
    <p:extLst>
      <p:ext uri="{BB962C8B-B14F-4D97-AF65-F5344CB8AC3E}">
        <p14:creationId xmlns:p14="http://schemas.microsoft.com/office/powerpoint/2010/main" val="20828612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1FC94C-B84E-0444-AC32-36DE52A1A495}" type="datetimeFigureOut">
              <a:rPr lang="en-US" smtClean="0"/>
              <a:pPr/>
              <a:t>11/26/2014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93AF2A-854D-9C41-8F2D-010ECD0FC129}" type="slidenum">
              <a:rPr lang="en-US" smtClean="0"/>
              <a:pPr/>
              <a:t>‹#›</a:t>
            </a:fld>
            <a:endParaRPr lang="en-US"/>
          </a:p>
        </p:txBody>
      </p:sp>
    </p:spTree>
    <p:extLst>
      <p:ext uri="{BB962C8B-B14F-4D97-AF65-F5344CB8AC3E}">
        <p14:creationId xmlns:p14="http://schemas.microsoft.com/office/powerpoint/2010/main" val="406041983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93AF2A-854D-9C41-8F2D-010ECD0FC129}" type="slidenum">
              <a:rPr lang="en-US" smtClean="0"/>
              <a:pPr/>
              <a:t>1</a:t>
            </a:fld>
            <a:endParaRPr lang="en-US"/>
          </a:p>
        </p:txBody>
      </p:sp>
    </p:spTree>
    <p:extLst>
      <p:ext uri="{BB962C8B-B14F-4D97-AF65-F5344CB8AC3E}">
        <p14:creationId xmlns:p14="http://schemas.microsoft.com/office/powerpoint/2010/main" val="13937687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Beneficiaries</a:t>
            </a:r>
            <a:r>
              <a:rPr lang="en-US" baseline="0" dirty="0" smtClean="0"/>
              <a:t> </a:t>
            </a:r>
            <a:r>
              <a:rPr lang="en-US" dirty="0" smtClean="0"/>
              <a:t>who</a:t>
            </a:r>
            <a:r>
              <a:rPr lang="en-US" baseline="0" dirty="0" smtClean="0"/>
              <a:t> are not eligible for Cal </a:t>
            </a:r>
            <a:r>
              <a:rPr lang="en-US" baseline="0" dirty="0" err="1" smtClean="0"/>
              <a:t>MediConnect</a:t>
            </a:r>
            <a:r>
              <a:rPr lang="en-US" baseline="0" dirty="0" smtClean="0"/>
              <a:t> or who choose to opt out will still need to enroll in a </a:t>
            </a:r>
            <a:r>
              <a:rPr lang="en-US" baseline="0" dirty="0" err="1" smtClean="0"/>
              <a:t>Medi</a:t>
            </a:r>
            <a:r>
              <a:rPr lang="en-US" baseline="0" dirty="0" smtClean="0"/>
              <a:t>-Cal managed care plan </a:t>
            </a:r>
            <a:r>
              <a:rPr lang="en-US" baseline="0" dirty="0" err="1" smtClean="0"/>
              <a:t>Medi</a:t>
            </a:r>
            <a:r>
              <a:rPr lang="en-US" baseline="0" dirty="0" smtClean="0"/>
              <a:t>-Cal Beneficiaries will receive some supplemental vision benefits.  Their Medicare benefits will remain the same, whether they are delivered through Medicare FFS or Medicare Advantage.</a:t>
            </a:r>
          </a:p>
          <a:p>
            <a:endParaRPr lang="en-US" baseline="0" dirty="0" smtClean="0"/>
          </a:p>
        </p:txBody>
      </p:sp>
      <p:sp>
        <p:nvSpPr>
          <p:cNvPr id="4" name="Slide Number Placeholder 3"/>
          <p:cNvSpPr>
            <a:spLocks noGrp="1"/>
          </p:cNvSpPr>
          <p:nvPr>
            <p:ph type="sldNum" sz="quarter" idx="10"/>
          </p:nvPr>
        </p:nvSpPr>
        <p:spPr/>
        <p:txBody>
          <a:bodyPr/>
          <a:lstStyle/>
          <a:p>
            <a:fld id="{4C93AF2A-854D-9C41-8F2D-010ECD0FC129}" type="slidenum">
              <a:rPr lang="en-US" smtClean="0"/>
              <a:pPr/>
              <a:t>10</a:t>
            </a:fld>
            <a:endParaRPr lang="en-US"/>
          </a:p>
        </p:txBody>
      </p:sp>
    </p:spTree>
    <p:extLst>
      <p:ext uri="{BB962C8B-B14F-4D97-AF65-F5344CB8AC3E}">
        <p14:creationId xmlns:p14="http://schemas.microsoft.com/office/powerpoint/2010/main" val="48991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One option for those</a:t>
            </a:r>
            <a:r>
              <a:rPr lang="en-US" baseline="0" dirty="0" smtClean="0"/>
              <a:t> who do not want to go into Cal </a:t>
            </a:r>
            <a:r>
              <a:rPr lang="en-US" baseline="0" dirty="0" err="1" smtClean="0"/>
              <a:t>MediConnect</a:t>
            </a:r>
            <a:r>
              <a:rPr lang="en-US" baseline="0" dirty="0" smtClean="0"/>
              <a:t> is the PACE program.  This is available only to some </a:t>
            </a:r>
            <a:r>
              <a:rPr lang="en-US" baseline="0" dirty="0" err="1" smtClean="0"/>
              <a:t>Medi-Medi</a:t>
            </a:r>
            <a:r>
              <a:rPr lang="en-US" baseline="0" dirty="0" smtClean="0"/>
              <a:t> beneficiaries.  It is similar to Cal </a:t>
            </a:r>
            <a:r>
              <a:rPr lang="en-US" baseline="0" dirty="0" err="1" smtClean="0"/>
              <a:t>MediConnect</a:t>
            </a:r>
            <a:r>
              <a:rPr lang="en-US" baseline="0" dirty="0" smtClean="0"/>
              <a:t> in that it combines Medicare and </a:t>
            </a:r>
            <a:r>
              <a:rPr lang="en-US" baseline="0" dirty="0" err="1" smtClean="0"/>
              <a:t>Medi</a:t>
            </a:r>
            <a:r>
              <a:rPr lang="en-US" baseline="0" dirty="0" smtClean="0"/>
              <a:t>-Cal services to help provide care coordination to beneficiaries, but it has more restrictions than Cal </a:t>
            </a:r>
            <a:r>
              <a:rPr lang="en-US" baseline="0" dirty="0" err="1" smtClean="0"/>
              <a:t>MediConnect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4C93AF2A-854D-9C41-8F2D-010ECD0FC129}" type="slidenum">
              <a:rPr lang="en-US" smtClean="0"/>
              <a:pPr/>
              <a:t>11</a:t>
            </a:fld>
            <a:endParaRPr lang="en-US"/>
          </a:p>
        </p:txBody>
      </p:sp>
    </p:spTree>
    <p:extLst>
      <p:ext uri="{BB962C8B-B14F-4D97-AF65-F5344CB8AC3E}">
        <p14:creationId xmlns:p14="http://schemas.microsoft.com/office/powerpoint/2010/main" val="2364003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Today’s presentation will</a:t>
            </a:r>
            <a:r>
              <a:rPr lang="en-US" baseline="0" dirty="0" smtClean="0"/>
              <a:t> largely focus on Cal </a:t>
            </a:r>
            <a:r>
              <a:rPr lang="en-US" baseline="0" dirty="0" err="1" smtClean="0"/>
              <a:t>MediConnect</a:t>
            </a:r>
            <a:r>
              <a:rPr lang="en-US" baseline="0" dirty="0" smtClean="0"/>
              <a:t>, as it will entail larger changes for providers than MLTSS.</a:t>
            </a:r>
            <a:endParaRPr lang="en-US" dirty="0"/>
          </a:p>
        </p:txBody>
      </p:sp>
      <p:sp>
        <p:nvSpPr>
          <p:cNvPr id="4" name="Slide Number Placeholder 3"/>
          <p:cNvSpPr>
            <a:spLocks noGrp="1"/>
          </p:cNvSpPr>
          <p:nvPr>
            <p:ph type="sldNum" sz="quarter" idx="10"/>
          </p:nvPr>
        </p:nvSpPr>
        <p:spPr/>
        <p:txBody>
          <a:bodyPr/>
          <a:lstStyle/>
          <a:p>
            <a:fld id="{4C93AF2A-854D-9C41-8F2D-010ECD0FC129}" type="slidenum">
              <a:rPr lang="en-US" smtClean="0"/>
              <a:pPr/>
              <a:t>12</a:t>
            </a:fld>
            <a:endParaRPr lang="en-US"/>
          </a:p>
        </p:txBody>
      </p:sp>
    </p:spTree>
    <p:extLst>
      <p:ext uri="{BB962C8B-B14F-4D97-AF65-F5344CB8AC3E}">
        <p14:creationId xmlns:p14="http://schemas.microsoft.com/office/powerpoint/2010/main" val="3389322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Cal </a:t>
            </a:r>
            <a:r>
              <a:rPr lang="en-US" baseline="0" dirty="0" err="1" smtClean="0"/>
              <a:t>MediConnect</a:t>
            </a:r>
            <a:r>
              <a:rPr lang="en-US" baseline="0" dirty="0" smtClean="0"/>
              <a:t>, beneficiaries and their providers will have access to a number of care coordination tools. </a:t>
            </a:r>
            <a:endParaRPr lang="en-US" dirty="0"/>
          </a:p>
        </p:txBody>
      </p:sp>
      <p:sp>
        <p:nvSpPr>
          <p:cNvPr id="4" name="Slide Number Placeholder 3"/>
          <p:cNvSpPr>
            <a:spLocks noGrp="1"/>
          </p:cNvSpPr>
          <p:nvPr>
            <p:ph type="sldNum" sz="quarter" idx="10"/>
          </p:nvPr>
        </p:nvSpPr>
        <p:spPr/>
        <p:txBody>
          <a:bodyPr/>
          <a:lstStyle/>
          <a:p>
            <a:fld id="{4C93AF2A-854D-9C41-8F2D-010ECD0FC129}" type="slidenum">
              <a:rPr lang="en-US" smtClean="0"/>
              <a:pPr/>
              <a:t>13</a:t>
            </a:fld>
            <a:endParaRPr lang="en-US"/>
          </a:p>
        </p:txBody>
      </p:sp>
    </p:spTree>
    <p:extLst>
      <p:ext uri="{BB962C8B-B14F-4D97-AF65-F5344CB8AC3E}">
        <p14:creationId xmlns:p14="http://schemas.microsoft.com/office/powerpoint/2010/main" val="4250868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Cal </a:t>
            </a:r>
            <a:r>
              <a:rPr lang="en-US" baseline="0" dirty="0" err="1" smtClean="0"/>
              <a:t>MediConnect</a:t>
            </a:r>
            <a:r>
              <a:rPr lang="en-US" baseline="0" dirty="0" smtClean="0"/>
              <a:t>, beneficiaries and their providers will have access to a number of care coordination tools.  First, health plans will conduct risk assessments of enrollees to identify higher or lower risk beneficiaries and determine who might benefit from more care coordination services. The results of this assessment will be available to give providers a more comprehensive understanding of the beneficiary’s needs and providers can request a reassessment.</a:t>
            </a:r>
          </a:p>
          <a:p>
            <a:endParaRPr lang="en-US" baseline="0" dirty="0" smtClean="0"/>
          </a:p>
        </p:txBody>
      </p:sp>
      <p:sp>
        <p:nvSpPr>
          <p:cNvPr id="4" name="Slide Number Placeholder 3"/>
          <p:cNvSpPr>
            <a:spLocks noGrp="1"/>
          </p:cNvSpPr>
          <p:nvPr>
            <p:ph type="sldNum" sz="quarter" idx="10"/>
          </p:nvPr>
        </p:nvSpPr>
        <p:spPr/>
        <p:txBody>
          <a:bodyPr/>
          <a:lstStyle/>
          <a:p>
            <a:fld id="{4C93AF2A-854D-9C41-8F2D-010ECD0FC129}" type="slidenum">
              <a:rPr lang="en-US" smtClean="0"/>
              <a:pPr/>
              <a:t>14</a:t>
            </a:fld>
            <a:endParaRPr lang="en-US"/>
          </a:p>
        </p:txBody>
      </p:sp>
    </p:spTree>
    <p:extLst>
      <p:ext uri="{BB962C8B-B14F-4D97-AF65-F5344CB8AC3E}">
        <p14:creationId xmlns:p14="http://schemas.microsoft.com/office/powerpoint/2010/main" val="4250868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Higher risk enrollees will be asked if they would like to form an interdisciplinary care team, which will include their primary care provider, the health plan care coordinator and other providers at the enrollee’s discretion.  Enrollees with very difficult cases will have care teams even if they don’t want them to provide support to their providers.  Enrollees have the right </a:t>
            </a:r>
            <a:r>
              <a:rPr lang="en-US" baseline="0" smtClean="0"/>
              <a:t>to request a </a:t>
            </a:r>
            <a:r>
              <a:rPr lang="en-US" baseline="0" dirty="0" smtClean="0"/>
              <a:t>care team  ICTs will help providers get the information they need to care for beneficiaries.  </a:t>
            </a:r>
          </a:p>
          <a:p>
            <a:endParaRPr lang="en-US" baseline="0" dirty="0" smtClean="0"/>
          </a:p>
        </p:txBody>
      </p:sp>
      <p:sp>
        <p:nvSpPr>
          <p:cNvPr id="4" name="Slide Number Placeholder 3"/>
          <p:cNvSpPr>
            <a:spLocks noGrp="1"/>
          </p:cNvSpPr>
          <p:nvPr>
            <p:ph type="sldNum" sz="quarter" idx="10"/>
          </p:nvPr>
        </p:nvSpPr>
        <p:spPr/>
        <p:txBody>
          <a:bodyPr/>
          <a:lstStyle/>
          <a:p>
            <a:fld id="{4C93AF2A-854D-9C41-8F2D-010ECD0FC129}" type="slidenum">
              <a:rPr lang="en-US" smtClean="0"/>
              <a:pPr/>
              <a:t>15</a:t>
            </a:fld>
            <a:endParaRPr lang="en-US"/>
          </a:p>
        </p:txBody>
      </p:sp>
    </p:spTree>
    <p:extLst>
      <p:ext uri="{BB962C8B-B14F-4D97-AF65-F5344CB8AC3E}">
        <p14:creationId xmlns:p14="http://schemas.microsoft.com/office/powerpoint/2010/main" val="4250868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 plan will structure how they work with providers differently.  How this will happen will be included in your contract with</a:t>
            </a:r>
            <a:r>
              <a:rPr lang="en-US" baseline="0" dirty="0" smtClean="0"/>
              <a:t> the plan.</a:t>
            </a:r>
            <a:endParaRPr lang="en-US" dirty="0"/>
          </a:p>
        </p:txBody>
      </p:sp>
      <p:sp>
        <p:nvSpPr>
          <p:cNvPr id="4" name="Slide Number Placeholder 3"/>
          <p:cNvSpPr>
            <a:spLocks noGrp="1"/>
          </p:cNvSpPr>
          <p:nvPr>
            <p:ph type="sldNum" sz="quarter" idx="10"/>
          </p:nvPr>
        </p:nvSpPr>
        <p:spPr/>
        <p:txBody>
          <a:bodyPr/>
          <a:lstStyle/>
          <a:p>
            <a:fld id="{4C93AF2A-854D-9C41-8F2D-010ECD0FC129}" type="slidenum">
              <a:rPr lang="en-US" smtClean="0"/>
              <a:pPr/>
              <a:t>16</a:t>
            </a:fld>
            <a:endParaRPr lang="en-US"/>
          </a:p>
        </p:txBody>
      </p:sp>
    </p:spTree>
    <p:extLst>
      <p:ext uri="{BB962C8B-B14F-4D97-AF65-F5344CB8AC3E}">
        <p14:creationId xmlns:p14="http://schemas.microsoft.com/office/powerpoint/2010/main" val="42508686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Together, the ICT will develop an individualized care plan for beneficiaries that will outline all the different types of care and services they need, facilitating transitions between types of care as well as referrals for services.  This plan can include care plan option services – services that are beyond existing </a:t>
            </a:r>
            <a:r>
              <a:rPr lang="en-US" baseline="0" dirty="0" err="1" smtClean="0"/>
              <a:t>Medi</a:t>
            </a:r>
            <a:r>
              <a:rPr lang="en-US" baseline="0" dirty="0" smtClean="0"/>
              <a:t>-Cal services but that will help beneficiaries stay in their homes and communities.  </a:t>
            </a:r>
          </a:p>
        </p:txBody>
      </p:sp>
      <p:sp>
        <p:nvSpPr>
          <p:cNvPr id="4" name="Slide Number Placeholder 3"/>
          <p:cNvSpPr>
            <a:spLocks noGrp="1"/>
          </p:cNvSpPr>
          <p:nvPr>
            <p:ph type="sldNum" sz="quarter" idx="10"/>
          </p:nvPr>
        </p:nvSpPr>
        <p:spPr/>
        <p:txBody>
          <a:bodyPr/>
          <a:lstStyle/>
          <a:p>
            <a:fld id="{4C93AF2A-854D-9C41-8F2D-010ECD0FC129}" type="slidenum">
              <a:rPr lang="en-US" smtClean="0"/>
              <a:pPr/>
              <a:t>17</a:t>
            </a:fld>
            <a:endParaRPr lang="en-US"/>
          </a:p>
        </p:txBody>
      </p:sp>
    </p:spTree>
    <p:extLst>
      <p:ext uri="{BB962C8B-B14F-4D97-AF65-F5344CB8AC3E}">
        <p14:creationId xmlns:p14="http://schemas.microsoft.com/office/powerpoint/2010/main" val="4250868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93AF2A-854D-9C41-8F2D-010ECD0FC129}" type="slidenum">
              <a:rPr lang="en-US" smtClean="0"/>
              <a:pPr/>
              <a:t>18</a:t>
            </a:fld>
            <a:endParaRPr lang="en-US"/>
          </a:p>
        </p:txBody>
      </p:sp>
    </p:spTree>
    <p:extLst>
      <p:ext uri="{BB962C8B-B14F-4D97-AF65-F5344CB8AC3E}">
        <p14:creationId xmlns:p14="http://schemas.microsoft.com/office/powerpoint/2010/main" val="42508686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93AF2A-854D-9C41-8F2D-010ECD0FC129}" type="slidenum">
              <a:rPr lang="en-US" smtClean="0"/>
              <a:pPr/>
              <a:t>19</a:t>
            </a:fld>
            <a:endParaRPr lang="en-US"/>
          </a:p>
        </p:txBody>
      </p:sp>
    </p:spTree>
    <p:extLst>
      <p:ext uri="{BB962C8B-B14F-4D97-AF65-F5344CB8AC3E}">
        <p14:creationId xmlns:p14="http://schemas.microsoft.com/office/powerpoint/2010/main" val="516412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93AF2A-854D-9C41-8F2D-010ECD0FC129}" type="slidenum">
              <a:rPr lang="en-US" smtClean="0"/>
              <a:pPr/>
              <a:t>2</a:t>
            </a:fld>
            <a:endParaRPr lang="en-US"/>
          </a:p>
        </p:txBody>
      </p:sp>
    </p:spTree>
    <p:extLst>
      <p:ext uri="{BB962C8B-B14F-4D97-AF65-F5344CB8AC3E}">
        <p14:creationId xmlns:p14="http://schemas.microsoft.com/office/powerpoint/2010/main" val="40570125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93AF2A-854D-9C41-8F2D-010ECD0FC129}" type="slidenum">
              <a:rPr lang="en-US" smtClean="0"/>
              <a:pPr/>
              <a:t>20</a:t>
            </a:fld>
            <a:endParaRPr lang="en-US"/>
          </a:p>
        </p:txBody>
      </p:sp>
    </p:spTree>
    <p:extLst>
      <p:ext uri="{BB962C8B-B14F-4D97-AF65-F5344CB8AC3E}">
        <p14:creationId xmlns:p14="http://schemas.microsoft.com/office/powerpoint/2010/main" val="20711841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93AF2A-854D-9C41-8F2D-010ECD0FC129}" type="slidenum">
              <a:rPr lang="en-US" smtClean="0"/>
              <a:pPr/>
              <a:t>21</a:t>
            </a:fld>
            <a:endParaRPr lang="en-US"/>
          </a:p>
        </p:txBody>
      </p:sp>
    </p:spTree>
    <p:extLst>
      <p:ext uri="{BB962C8B-B14F-4D97-AF65-F5344CB8AC3E}">
        <p14:creationId xmlns:p14="http://schemas.microsoft.com/office/powerpoint/2010/main" val="17798862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Providers</a:t>
            </a:r>
            <a:r>
              <a:rPr lang="en-US" baseline="0" dirty="0" smtClean="0"/>
              <a:t> will have to contract with Cal </a:t>
            </a:r>
            <a:r>
              <a:rPr lang="en-US" baseline="0" dirty="0" err="1" smtClean="0"/>
              <a:t>MediConnect</a:t>
            </a:r>
            <a:r>
              <a:rPr lang="en-US" baseline="0" dirty="0" smtClean="0"/>
              <a:t> plans to participate.  </a:t>
            </a:r>
            <a:endParaRPr lang="en-US" dirty="0"/>
          </a:p>
        </p:txBody>
      </p:sp>
      <p:sp>
        <p:nvSpPr>
          <p:cNvPr id="4" name="Slide Number Placeholder 3"/>
          <p:cNvSpPr>
            <a:spLocks noGrp="1"/>
          </p:cNvSpPr>
          <p:nvPr>
            <p:ph type="sldNum" sz="quarter" idx="10"/>
          </p:nvPr>
        </p:nvSpPr>
        <p:spPr/>
        <p:txBody>
          <a:bodyPr/>
          <a:lstStyle/>
          <a:p>
            <a:fld id="{4C93AF2A-854D-9C41-8F2D-010ECD0FC129}" type="slidenum">
              <a:rPr lang="en-US" smtClean="0"/>
              <a:pPr/>
              <a:t>22</a:t>
            </a:fld>
            <a:endParaRPr lang="en-US"/>
          </a:p>
        </p:txBody>
      </p:sp>
    </p:spTree>
    <p:extLst>
      <p:ext uri="{BB962C8B-B14F-4D97-AF65-F5344CB8AC3E}">
        <p14:creationId xmlns:p14="http://schemas.microsoft.com/office/powerpoint/2010/main" val="14524162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93AF2A-854D-9C41-8F2D-010ECD0FC129}" type="slidenum">
              <a:rPr lang="en-US" smtClean="0"/>
              <a:pPr/>
              <a:t>23</a:t>
            </a:fld>
            <a:endParaRPr lang="en-US"/>
          </a:p>
        </p:txBody>
      </p:sp>
    </p:spTree>
    <p:extLst>
      <p:ext uri="{BB962C8B-B14F-4D97-AF65-F5344CB8AC3E}">
        <p14:creationId xmlns:p14="http://schemas.microsoft.com/office/powerpoint/2010/main" val="10459335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payment processes will change for long-term supports and services (LTSS) providers will vary by the type of provider.</a:t>
            </a:r>
          </a:p>
          <a:p>
            <a:endParaRPr lang="en-US" baseline="0" dirty="0" smtClean="0"/>
          </a:p>
          <a:p>
            <a:r>
              <a:rPr lang="en-US" b="0" baseline="0" dirty="0" smtClean="0"/>
              <a:t>IHSS – in-home supports and services: Nothing changes.  Beneficiaries still have the right to hire, fire and manage their providers.  The county still pays.</a:t>
            </a:r>
          </a:p>
          <a:p>
            <a:endParaRPr lang="en-US" b="0" baseline="0" dirty="0" smtClean="0"/>
          </a:p>
          <a:p>
            <a:r>
              <a:rPr lang="en-US" b="0" baseline="0" dirty="0" smtClean="0"/>
              <a:t>CBAS – community-based adult services: Already in </a:t>
            </a:r>
            <a:r>
              <a:rPr lang="en-US" b="0" baseline="0" dirty="0" err="1" smtClean="0"/>
              <a:t>Medi</a:t>
            </a:r>
            <a:r>
              <a:rPr lang="en-US" b="0" baseline="0" dirty="0" smtClean="0"/>
              <a:t>-Cal managed care.</a:t>
            </a:r>
          </a:p>
          <a:p>
            <a:endParaRPr lang="en-US" b="0" baseline="0" dirty="0" smtClean="0"/>
          </a:p>
          <a:p>
            <a:r>
              <a:rPr lang="en-US" b="0" baseline="0" dirty="0" smtClean="0"/>
              <a:t>MSSP – multipurpose services and supports program: Health plans are required to contract with all MSSP programs.  If you are an MSSP provider, the plan has likely already reached out to you to include you in their network.</a:t>
            </a:r>
          </a:p>
          <a:p>
            <a:endParaRPr lang="en-US" b="0" baseline="0" dirty="0" smtClean="0"/>
          </a:p>
          <a:p>
            <a:r>
              <a:rPr lang="en-US" b="0" baseline="0" dirty="0" smtClean="0"/>
              <a:t>NF/SNF – nursing facility/skilled nursing facility: Existing residents cannot be transferred by the plan unless there are serious quality issues.</a:t>
            </a:r>
            <a:endParaRPr lang="en-US" b="0" dirty="0"/>
          </a:p>
        </p:txBody>
      </p:sp>
      <p:sp>
        <p:nvSpPr>
          <p:cNvPr id="4" name="Slide Number Placeholder 3"/>
          <p:cNvSpPr>
            <a:spLocks noGrp="1"/>
          </p:cNvSpPr>
          <p:nvPr>
            <p:ph type="sldNum" sz="quarter" idx="10"/>
          </p:nvPr>
        </p:nvSpPr>
        <p:spPr/>
        <p:txBody>
          <a:bodyPr/>
          <a:lstStyle/>
          <a:p>
            <a:fld id="{4C93AF2A-854D-9C41-8F2D-010ECD0FC129}" type="slidenum">
              <a:rPr lang="en-US" smtClean="0"/>
              <a:pPr/>
              <a:t>24</a:t>
            </a:fld>
            <a:endParaRPr lang="en-US"/>
          </a:p>
        </p:txBody>
      </p:sp>
    </p:spTree>
    <p:extLst>
      <p:ext uri="{BB962C8B-B14F-4D97-AF65-F5344CB8AC3E}">
        <p14:creationId xmlns:p14="http://schemas.microsoft.com/office/powerpoint/2010/main" val="26851204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To join the Cal </a:t>
            </a:r>
            <a:r>
              <a:rPr lang="en-US" dirty="0" err="1" smtClean="0"/>
              <a:t>MediConnect</a:t>
            </a:r>
            <a:r>
              <a:rPr lang="en-US" dirty="0" smtClean="0"/>
              <a:t> or MLTSS plan networks,</a:t>
            </a:r>
            <a:r>
              <a:rPr lang="en-US" baseline="0" dirty="0" smtClean="0"/>
              <a:t> you will need to contact provider relations at the health plans in your county.  That contact information is available in the providers section of </a:t>
            </a:r>
            <a:r>
              <a:rPr lang="en-US" baseline="0" dirty="0" err="1" smtClean="0"/>
              <a:t>CalDuals.org</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4C93AF2A-854D-9C41-8F2D-010ECD0FC129}" type="slidenum">
              <a:rPr lang="en-US" smtClean="0"/>
              <a:pPr/>
              <a:t>25</a:t>
            </a:fld>
            <a:endParaRPr lang="en-US"/>
          </a:p>
        </p:txBody>
      </p:sp>
    </p:spTree>
    <p:extLst>
      <p:ext uri="{BB962C8B-B14F-4D97-AF65-F5344CB8AC3E}">
        <p14:creationId xmlns:p14="http://schemas.microsoft.com/office/powerpoint/2010/main" val="26469191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health plan options in each county are different.</a:t>
            </a:r>
            <a:r>
              <a:rPr lang="en-US" baseline="0" dirty="0" smtClean="0"/>
              <a:t>  You will receive information about each plan, including their provider networks, 60 days before enrollment.  </a:t>
            </a:r>
            <a:endParaRPr lang="en-US" dirty="0" smtClean="0"/>
          </a:p>
        </p:txBody>
      </p:sp>
      <p:sp>
        <p:nvSpPr>
          <p:cNvPr id="4" name="Slide Number Placeholder 3"/>
          <p:cNvSpPr>
            <a:spLocks noGrp="1"/>
          </p:cNvSpPr>
          <p:nvPr>
            <p:ph type="sldNum" sz="quarter" idx="10"/>
          </p:nvPr>
        </p:nvSpPr>
        <p:spPr/>
        <p:txBody>
          <a:bodyPr/>
          <a:lstStyle/>
          <a:p>
            <a:fld id="{4C93AF2A-854D-9C41-8F2D-010ECD0FC129}" type="slidenum">
              <a:rPr lang="en-US" smtClean="0"/>
              <a:pPr/>
              <a:t>26</a:t>
            </a:fld>
            <a:endParaRPr lang="en-US"/>
          </a:p>
        </p:txBody>
      </p:sp>
    </p:spTree>
    <p:extLst>
      <p:ext uri="{BB962C8B-B14F-4D97-AF65-F5344CB8AC3E}">
        <p14:creationId xmlns:p14="http://schemas.microsoft.com/office/powerpoint/2010/main" val="9322771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93AF2A-854D-9C41-8F2D-010ECD0FC129}" type="slidenum">
              <a:rPr lang="en-US" smtClean="0"/>
              <a:pPr/>
              <a:t>27</a:t>
            </a:fld>
            <a:endParaRPr lang="en-US"/>
          </a:p>
        </p:txBody>
      </p:sp>
    </p:spTree>
    <p:extLst>
      <p:ext uri="{BB962C8B-B14F-4D97-AF65-F5344CB8AC3E}">
        <p14:creationId xmlns:p14="http://schemas.microsoft.com/office/powerpoint/2010/main" val="39403241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93AF2A-854D-9C41-8F2D-010ECD0FC129}" type="slidenum">
              <a:rPr lang="en-US" smtClean="0"/>
              <a:pPr/>
              <a:t>28</a:t>
            </a:fld>
            <a:endParaRPr lang="en-US"/>
          </a:p>
        </p:txBody>
      </p:sp>
    </p:spTree>
    <p:extLst>
      <p:ext uri="{BB962C8B-B14F-4D97-AF65-F5344CB8AC3E}">
        <p14:creationId xmlns:p14="http://schemas.microsoft.com/office/powerpoint/2010/main" val="38696686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93AF2A-854D-9C41-8F2D-010ECD0FC129}" type="slidenum">
              <a:rPr lang="en-US" smtClean="0"/>
              <a:pPr/>
              <a:t>29</a:t>
            </a:fld>
            <a:endParaRPr lang="en-US"/>
          </a:p>
        </p:txBody>
      </p:sp>
    </p:spTree>
    <p:extLst>
      <p:ext uri="{BB962C8B-B14F-4D97-AF65-F5344CB8AC3E}">
        <p14:creationId xmlns:p14="http://schemas.microsoft.com/office/powerpoint/2010/main" val="3869668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Medicare and </a:t>
            </a:r>
            <a:r>
              <a:rPr lang="en-US" dirty="0" err="1" smtClean="0"/>
              <a:t>Medi</a:t>
            </a:r>
            <a:r>
              <a:rPr lang="en-US" dirty="0" smtClean="0"/>
              <a:t>-Cal are two different government</a:t>
            </a:r>
            <a:r>
              <a:rPr lang="en-US" baseline="0" dirty="0" smtClean="0"/>
              <a:t> programs to provide health care.  Medicare is for seniors and those under 65 with certain disabilities, such as end-stage renal disease (ESRD).  </a:t>
            </a:r>
            <a:r>
              <a:rPr lang="en-US" baseline="0" dirty="0" err="1" smtClean="0"/>
              <a:t>Medi</a:t>
            </a:r>
            <a:r>
              <a:rPr lang="en-US" baseline="0" dirty="0" smtClean="0"/>
              <a:t>-Cal is for low-income Californians.  There are some Californians who qualify for BOTH programs, called </a:t>
            </a:r>
            <a:r>
              <a:rPr lang="en-US" baseline="0" dirty="0" err="1" smtClean="0"/>
              <a:t>Medi-Medi</a:t>
            </a:r>
            <a:r>
              <a:rPr lang="en-US" baseline="0" dirty="0" smtClean="0"/>
              <a:t> or dual eligible beneficiaries.  They receive complementary services from each program.  Medicare primarily covers medical services and prescription drugs, and </a:t>
            </a:r>
            <a:r>
              <a:rPr lang="en-US" baseline="0" dirty="0" err="1" smtClean="0"/>
              <a:t>Medi</a:t>
            </a:r>
            <a:r>
              <a:rPr lang="en-US" baseline="0" dirty="0" smtClean="0"/>
              <a:t>-Cal wraps additional services around that: help with transportation, vision, dental, cost sharing, long-term care, and durable medical equipment (DME).  </a:t>
            </a:r>
            <a:r>
              <a:rPr lang="en-US" baseline="0" dirty="0" err="1" smtClean="0"/>
              <a:t>Medi</a:t>
            </a:r>
            <a:r>
              <a:rPr lang="en-US" baseline="0" dirty="0" smtClean="0"/>
              <a:t>-Cal also covers long-term services and supports including in-home supportive services (IHSS), community-based adult services (CBAS), the Multipurpose Senior Services Program (MSSP) and nursing home care. </a:t>
            </a:r>
            <a:endParaRPr lang="en-US" dirty="0" smtClean="0"/>
          </a:p>
        </p:txBody>
      </p:sp>
      <p:sp>
        <p:nvSpPr>
          <p:cNvPr id="4" name="Slide Number Placeholder 3"/>
          <p:cNvSpPr>
            <a:spLocks noGrp="1"/>
          </p:cNvSpPr>
          <p:nvPr>
            <p:ph type="sldNum" sz="quarter" idx="10"/>
          </p:nvPr>
        </p:nvSpPr>
        <p:spPr/>
        <p:txBody>
          <a:bodyPr/>
          <a:lstStyle/>
          <a:p>
            <a:fld id="{4C93AF2A-854D-9C41-8F2D-010ECD0FC129}" type="slidenum">
              <a:rPr lang="en-US" smtClean="0"/>
              <a:pPr/>
              <a:t>3</a:t>
            </a:fld>
            <a:endParaRPr lang="en-US"/>
          </a:p>
        </p:txBody>
      </p:sp>
    </p:spTree>
    <p:extLst>
      <p:ext uri="{BB962C8B-B14F-4D97-AF65-F5344CB8AC3E}">
        <p14:creationId xmlns:p14="http://schemas.microsoft.com/office/powerpoint/2010/main" val="11430027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93AF2A-854D-9C41-8F2D-010ECD0FC129}" type="slidenum">
              <a:rPr lang="en-US" smtClean="0"/>
              <a:pPr/>
              <a:t>30</a:t>
            </a:fld>
            <a:endParaRPr lang="en-US"/>
          </a:p>
        </p:txBody>
      </p:sp>
    </p:spTree>
    <p:extLst>
      <p:ext uri="{BB962C8B-B14F-4D97-AF65-F5344CB8AC3E}">
        <p14:creationId xmlns:p14="http://schemas.microsoft.com/office/powerpoint/2010/main" val="33994257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Ensuring a smooth transition</a:t>
            </a:r>
            <a:r>
              <a:rPr lang="en-US" baseline="0" dirty="0" smtClean="0"/>
              <a:t> during CCI implementation is critical given that the beneficiaries impacted are some of the most vulnerable.  </a:t>
            </a:r>
            <a:endParaRPr lang="en-US" dirty="0"/>
          </a:p>
        </p:txBody>
      </p:sp>
      <p:sp>
        <p:nvSpPr>
          <p:cNvPr id="4" name="Slide Number Placeholder 3"/>
          <p:cNvSpPr>
            <a:spLocks noGrp="1"/>
          </p:cNvSpPr>
          <p:nvPr>
            <p:ph type="sldNum" sz="quarter" idx="10"/>
          </p:nvPr>
        </p:nvSpPr>
        <p:spPr/>
        <p:txBody>
          <a:bodyPr/>
          <a:lstStyle/>
          <a:p>
            <a:fld id="{4C93AF2A-854D-9C41-8F2D-010ECD0FC129}" type="slidenum">
              <a:rPr lang="en-US" smtClean="0"/>
              <a:pPr/>
              <a:t>31</a:t>
            </a:fld>
            <a:endParaRPr lang="en-US"/>
          </a:p>
        </p:txBody>
      </p:sp>
    </p:spTree>
    <p:extLst>
      <p:ext uri="{BB962C8B-B14F-4D97-AF65-F5344CB8AC3E}">
        <p14:creationId xmlns:p14="http://schemas.microsoft.com/office/powerpoint/2010/main" val="22066712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93AF2A-854D-9C41-8F2D-010ECD0FC129}" type="slidenum">
              <a:rPr lang="en-US" smtClean="0"/>
              <a:pPr/>
              <a:t>32</a:t>
            </a:fld>
            <a:endParaRPr lang="en-US"/>
          </a:p>
        </p:txBody>
      </p:sp>
    </p:spTree>
    <p:extLst>
      <p:ext uri="{BB962C8B-B14F-4D97-AF65-F5344CB8AC3E}">
        <p14:creationId xmlns:p14="http://schemas.microsoft.com/office/powerpoint/2010/main" val="19982238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county-specific</a:t>
            </a:r>
            <a:r>
              <a:rPr lang="en-US" baseline="0" dirty="0" smtClean="0"/>
              <a:t> fact sheets that will be posting to Cal Duals with phone numbers for plans and HICAPs in each area.</a:t>
            </a:r>
            <a:endParaRPr lang="en-US" dirty="0"/>
          </a:p>
        </p:txBody>
      </p:sp>
      <p:sp>
        <p:nvSpPr>
          <p:cNvPr id="4" name="Slide Number Placeholder 3"/>
          <p:cNvSpPr>
            <a:spLocks noGrp="1"/>
          </p:cNvSpPr>
          <p:nvPr>
            <p:ph type="sldNum" sz="quarter" idx="10"/>
          </p:nvPr>
        </p:nvSpPr>
        <p:spPr/>
        <p:txBody>
          <a:bodyPr/>
          <a:lstStyle/>
          <a:p>
            <a:fld id="{4C93AF2A-854D-9C41-8F2D-010ECD0FC129}" type="slidenum">
              <a:rPr lang="en-US" smtClean="0"/>
              <a:pPr/>
              <a:t>33</a:t>
            </a:fld>
            <a:endParaRPr lang="en-US"/>
          </a:p>
        </p:txBody>
      </p:sp>
    </p:spTree>
    <p:extLst>
      <p:ext uri="{BB962C8B-B14F-4D97-AF65-F5344CB8AC3E}">
        <p14:creationId xmlns:p14="http://schemas.microsoft.com/office/powerpoint/2010/main" val="41916029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93AF2A-854D-9C41-8F2D-010ECD0FC129}" type="slidenum">
              <a:rPr lang="en-US" smtClean="0"/>
              <a:pPr/>
              <a:t>34</a:t>
            </a:fld>
            <a:endParaRPr lang="en-US"/>
          </a:p>
        </p:txBody>
      </p:sp>
    </p:spTree>
    <p:extLst>
      <p:ext uri="{BB962C8B-B14F-4D97-AF65-F5344CB8AC3E}">
        <p14:creationId xmlns:p14="http://schemas.microsoft.com/office/powerpoint/2010/main" val="20560328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93AF2A-854D-9C41-8F2D-010ECD0FC129}" type="slidenum">
              <a:rPr lang="en-US" smtClean="0"/>
              <a:pPr/>
              <a:t>35</a:t>
            </a:fld>
            <a:endParaRPr lang="en-US"/>
          </a:p>
        </p:txBody>
      </p:sp>
    </p:spTree>
    <p:extLst>
      <p:ext uri="{BB962C8B-B14F-4D97-AF65-F5344CB8AC3E}">
        <p14:creationId xmlns:p14="http://schemas.microsoft.com/office/powerpoint/2010/main" val="3118907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health care system is very fragmented</a:t>
            </a:r>
            <a:r>
              <a:rPr lang="en-US" baseline="0" dirty="0" smtClean="0"/>
              <a:t> f</a:t>
            </a:r>
            <a:r>
              <a:rPr lang="en-US" dirty="0" smtClean="0"/>
              <a:t>or</a:t>
            </a:r>
            <a:r>
              <a:rPr lang="en-US" baseline="0" dirty="0" smtClean="0"/>
              <a:t> those “</a:t>
            </a:r>
            <a:r>
              <a:rPr lang="en-US" baseline="0" dirty="0" err="1" smtClean="0"/>
              <a:t>Medi-Medis</a:t>
            </a:r>
            <a:r>
              <a:rPr lang="en-US" baseline="0" dirty="0" smtClean="0"/>
              <a:t>” or “duals” who receive both Medicare and </a:t>
            </a:r>
            <a:r>
              <a:rPr lang="en-US" baseline="0" dirty="0" err="1" smtClean="0"/>
              <a:t>Medi</a:t>
            </a:r>
            <a:r>
              <a:rPr lang="en-US" baseline="0" dirty="0" smtClean="0"/>
              <a:t>-Cal.  The programs pay for different but complementary services, but there is no incentive in the current system to help coordinate that care or share information between a beneficiary’s provider.  This can be a critical issue as many of these beneficiaries are our most vulnerable.</a:t>
            </a:r>
            <a:endParaRPr lang="en-US" dirty="0"/>
          </a:p>
        </p:txBody>
      </p:sp>
      <p:sp>
        <p:nvSpPr>
          <p:cNvPr id="4" name="Slide Number Placeholder 3"/>
          <p:cNvSpPr>
            <a:spLocks noGrp="1"/>
          </p:cNvSpPr>
          <p:nvPr>
            <p:ph type="sldNum" sz="quarter" idx="10"/>
          </p:nvPr>
        </p:nvSpPr>
        <p:spPr/>
        <p:txBody>
          <a:bodyPr/>
          <a:lstStyle/>
          <a:p>
            <a:fld id="{4C93AF2A-854D-9C41-8F2D-010ECD0FC129}" type="slidenum">
              <a:rPr lang="en-US" smtClean="0"/>
              <a:pPr/>
              <a:t>4</a:t>
            </a:fld>
            <a:endParaRPr lang="en-US"/>
          </a:p>
        </p:txBody>
      </p:sp>
    </p:spTree>
    <p:extLst>
      <p:ext uri="{BB962C8B-B14F-4D97-AF65-F5344CB8AC3E}">
        <p14:creationId xmlns:p14="http://schemas.microsoft.com/office/powerpoint/2010/main" val="3098688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know how much time your front office spends doing care management</a:t>
            </a:r>
            <a:r>
              <a:rPr lang="en-US" baseline="0" dirty="0" smtClean="0"/>
              <a:t> – reaching out to social services, mental health, Meals on Wheels, CBAS centers and other supports.  Many dual </a:t>
            </a:r>
            <a:r>
              <a:rPr lang="en-US" baseline="0" dirty="0" err="1" smtClean="0"/>
              <a:t>eligibles</a:t>
            </a:r>
            <a:r>
              <a:rPr lang="en-US" baseline="0" dirty="0" smtClean="0"/>
              <a:t> have multiple and complex needs that go beyond the doctor’s office – but they often struggle to navigate the fragmented system to get the services they need.</a:t>
            </a:r>
            <a:endParaRPr lang="en-US" dirty="0"/>
          </a:p>
        </p:txBody>
      </p:sp>
      <p:sp>
        <p:nvSpPr>
          <p:cNvPr id="4" name="Slide Number Placeholder 3"/>
          <p:cNvSpPr>
            <a:spLocks noGrp="1"/>
          </p:cNvSpPr>
          <p:nvPr>
            <p:ph type="sldNum" sz="quarter" idx="10"/>
          </p:nvPr>
        </p:nvSpPr>
        <p:spPr/>
        <p:txBody>
          <a:bodyPr/>
          <a:lstStyle/>
          <a:p>
            <a:fld id="{4C93AF2A-854D-9C41-8F2D-010ECD0FC129}" type="slidenum">
              <a:rPr lang="en-US" smtClean="0"/>
              <a:pPr/>
              <a:t>5</a:t>
            </a:fld>
            <a:endParaRPr lang="en-US"/>
          </a:p>
        </p:txBody>
      </p:sp>
    </p:spTree>
    <p:extLst>
      <p:ext uri="{BB962C8B-B14F-4D97-AF65-F5344CB8AC3E}">
        <p14:creationId xmlns:p14="http://schemas.microsoft.com/office/powerpoint/2010/main" val="2106207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a:t>
            </a:r>
            <a:r>
              <a:rPr lang="en-US" baseline="0" dirty="0" smtClean="0"/>
              <a:t> of Cal </a:t>
            </a:r>
            <a:r>
              <a:rPr lang="en-US" baseline="0" dirty="0" err="1" smtClean="0"/>
              <a:t>MediConnect</a:t>
            </a:r>
            <a:r>
              <a:rPr lang="en-US" baseline="0" dirty="0" smtClean="0"/>
              <a:t> is to bring Medicare and </a:t>
            </a:r>
            <a:r>
              <a:rPr lang="en-US" baseline="0" dirty="0" err="1" smtClean="0"/>
              <a:t>Medi</a:t>
            </a:r>
            <a:r>
              <a:rPr lang="en-US" baseline="0" dirty="0" smtClean="0"/>
              <a:t>-Cal services together in one health plan, and to support beneficiaries with care coordination to ensure that they receive the right care and the right support services at the right time in the right place.  </a:t>
            </a:r>
            <a:endParaRPr lang="en-US" dirty="0" smtClean="0"/>
          </a:p>
        </p:txBody>
      </p:sp>
      <p:sp>
        <p:nvSpPr>
          <p:cNvPr id="4" name="Slide Number Placeholder 3"/>
          <p:cNvSpPr>
            <a:spLocks noGrp="1"/>
          </p:cNvSpPr>
          <p:nvPr>
            <p:ph type="sldNum" sz="quarter" idx="10"/>
          </p:nvPr>
        </p:nvSpPr>
        <p:spPr/>
        <p:txBody>
          <a:bodyPr/>
          <a:lstStyle/>
          <a:p>
            <a:fld id="{4C93AF2A-854D-9C41-8F2D-010ECD0FC129}" type="slidenum">
              <a:rPr lang="en-US" smtClean="0"/>
              <a:pPr/>
              <a:t>6</a:t>
            </a:fld>
            <a:endParaRPr lang="en-US"/>
          </a:p>
        </p:txBody>
      </p:sp>
    </p:spTree>
    <p:extLst>
      <p:ext uri="{BB962C8B-B14F-4D97-AF65-F5344CB8AC3E}">
        <p14:creationId xmlns:p14="http://schemas.microsoft.com/office/powerpoint/2010/main" val="923514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changes, and this new program will be in </a:t>
            </a:r>
            <a:r>
              <a:rPr lang="en-US" dirty="0" smtClean="0"/>
              <a:t>7 </a:t>
            </a:r>
            <a:r>
              <a:rPr lang="en-US" dirty="0" smtClean="0"/>
              <a:t>different counties </a:t>
            </a:r>
            <a:endParaRPr lang="en-US" dirty="0"/>
          </a:p>
        </p:txBody>
      </p:sp>
      <p:sp>
        <p:nvSpPr>
          <p:cNvPr id="4" name="Slide Number Placeholder 3"/>
          <p:cNvSpPr>
            <a:spLocks noGrp="1"/>
          </p:cNvSpPr>
          <p:nvPr>
            <p:ph type="sldNum" sz="quarter" idx="10"/>
          </p:nvPr>
        </p:nvSpPr>
        <p:spPr/>
        <p:txBody>
          <a:bodyPr/>
          <a:lstStyle/>
          <a:p>
            <a:fld id="{4C93AF2A-854D-9C41-8F2D-010ECD0FC129}" type="slidenum">
              <a:rPr lang="en-US" smtClean="0"/>
              <a:t>7</a:t>
            </a:fld>
            <a:endParaRPr lang="en-US"/>
          </a:p>
        </p:txBody>
      </p:sp>
    </p:spTree>
    <p:extLst>
      <p:ext uri="{BB962C8B-B14F-4D97-AF65-F5344CB8AC3E}">
        <p14:creationId xmlns:p14="http://schemas.microsoft.com/office/powerpoint/2010/main" val="2937798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a:t>
            </a:r>
            <a:r>
              <a:rPr lang="en-US" baseline="0" dirty="0" smtClean="0"/>
              <a:t> dual eligible beneficiaries in the eight counties will be eligible to enroll in a new program – Cal </a:t>
            </a:r>
            <a:r>
              <a:rPr lang="en-US" baseline="0" dirty="0" err="1" smtClean="0"/>
              <a:t>MediConnect</a:t>
            </a:r>
            <a:r>
              <a:rPr lang="en-US" baseline="0" dirty="0" smtClean="0"/>
              <a:t>.  This program is optional, and beneficiaries will have a choice of plans that will combine their Medicare and </a:t>
            </a:r>
            <a:r>
              <a:rPr lang="en-US" baseline="0" dirty="0" err="1" smtClean="0"/>
              <a:t>Medi</a:t>
            </a:r>
            <a:r>
              <a:rPr lang="en-US" baseline="0" dirty="0" smtClean="0"/>
              <a:t>-Cal benefits and provide additional benefits and services, including care coordination.</a:t>
            </a:r>
          </a:p>
          <a:p>
            <a:endParaRPr lang="en-US" baseline="0" dirty="0" smtClean="0"/>
          </a:p>
          <a:p>
            <a:r>
              <a:rPr lang="en-US" baseline="0" dirty="0" smtClean="0"/>
              <a:t>Those who are not eligible for Cal </a:t>
            </a:r>
            <a:r>
              <a:rPr lang="en-US" baseline="0" dirty="0" err="1" smtClean="0"/>
              <a:t>MediConnect</a:t>
            </a:r>
            <a:r>
              <a:rPr lang="en-US" baseline="0" dirty="0" smtClean="0"/>
              <a:t>, or who opt out, will still have to choose a </a:t>
            </a:r>
            <a:r>
              <a:rPr lang="en-US" baseline="0" dirty="0" err="1" smtClean="0"/>
              <a:t>Medi</a:t>
            </a:r>
            <a:r>
              <a:rPr lang="en-US" baseline="0" dirty="0" smtClean="0"/>
              <a:t>-Cal managed care plan to receive their long-term services and supports.  Their Medicare benefits will not change, whether they are in FFS or a Medicare Advantage plan.</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4C93AF2A-854D-9C41-8F2D-010ECD0FC129}" type="slidenum">
              <a:rPr lang="en-US" smtClean="0"/>
              <a:pPr/>
              <a:t>8</a:t>
            </a:fld>
            <a:endParaRPr lang="en-US"/>
          </a:p>
        </p:txBody>
      </p:sp>
    </p:spTree>
    <p:extLst>
      <p:ext uri="{BB962C8B-B14F-4D97-AF65-F5344CB8AC3E}">
        <p14:creationId xmlns:p14="http://schemas.microsoft.com/office/powerpoint/2010/main" val="1143002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Cal </a:t>
            </a:r>
            <a:r>
              <a:rPr lang="en-US" dirty="0" err="1" smtClean="0"/>
              <a:t>MediConnect</a:t>
            </a:r>
            <a:r>
              <a:rPr lang="en-US" dirty="0" smtClean="0"/>
              <a:t> is a new program that will combine Medicare</a:t>
            </a:r>
            <a:r>
              <a:rPr lang="en-US" baseline="0" dirty="0" smtClean="0"/>
              <a:t> and </a:t>
            </a:r>
            <a:r>
              <a:rPr lang="en-US" baseline="0" dirty="0" err="1" smtClean="0"/>
              <a:t>Medi</a:t>
            </a:r>
            <a:r>
              <a:rPr lang="en-US" baseline="0" dirty="0" smtClean="0"/>
              <a:t>-Cal benefits into one managed care plan.  This means that beneficiaries will have one number to call with questions – and providers will have one health plan to contact about an individuals varying needs from medical care to long term care.  No more wondering if a service is </a:t>
            </a:r>
            <a:r>
              <a:rPr lang="en-US" baseline="0" dirty="0" err="1" smtClean="0"/>
              <a:t>Medi</a:t>
            </a:r>
            <a:r>
              <a:rPr lang="en-US" baseline="0" dirty="0" smtClean="0"/>
              <a:t>-Cal or Medicare.  </a:t>
            </a:r>
          </a:p>
          <a:p>
            <a:endParaRPr lang="en-US" baseline="0" dirty="0" smtClean="0"/>
          </a:p>
          <a:p>
            <a:r>
              <a:rPr lang="en-US" baseline="0" dirty="0" smtClean="0"/>
              <a:t>Cal </a:t>
            </a:r>
            <a:r>
              <a:rPr lang="en-US" baseline="0" dirty="0" err="1" smtClean="0"/>
              <a:t>MediConnect</a:t>
            </a:r>
            <a:r>
              <a:rPr lang="en-US" baseline="0" dirty="0" smtClean="0"/>
              <a:t> plans will offer additional benefits to beneficiaries.  They’ll have access to supplemental vision and transportation benefits.  And the plan will provide additional care coordination support.</a:t>
            </a:r>
          </a:p>
          <a:p>
            <a:endParaRPr lang="en-US" baseline="0" dirty="0" smtClean="0">
              <a:solidFill>
                <a:srgbClr val="000000"/>
              </a:solidFill>
              <a:latin typeface="Trebuchet MS"/>
              <a:ea typeface="MS PGothic" charset="0"/>
              <a:cs typeface="Trebuchet MS"/>
            </a:endParaRPr>
          </a:p>
          <a:p>
            <a:r>
              <a:rPr lang="en-US" dirty="0" smtClean="0">
                <a:solidFill>
                  <a:srgbClr val="000000"/>
                </a:solidFill>
                <a:latin typeface="Trebuchet MS"/>
                <a:ea typeface="MS PGothic" charset="0"/>
                <a:cs typeface="Trebuchet MS"/>
              </a:rPr>
              <a:t>There are people who are not eligible for Cal </a:t>
            </a:r>
            <a:r>
              <a:rPr lang="en-US" dirty="0" err="1" smtClean="0">
                <a:solidFill>
                  <a:srgbClr val="000000"/>
                </a:solidFill>
                <a:latin typeface="Trebuchet MS"/>
                <a:ea typeface="MS PGothic" charset="0"/>
                <a:cs typeface="Trebuchet MS"/>
              </a:rPr>
              <a:t>MediConnect</a:t>
            </a:r>
            <a:r>
              <a:rPr lang="en-US" dirty="0" smtClean="0">
                <a:solidFill>
                  <a:srgbClr val="000000"/>
                </a:solidFill>
                <a:latin typeface="Trebuchet MS"/>
                <a:ea typeface="MS PGothic" charset="0"/>
                <a:cs typeface="Trebuchet MS"/>
              </a:rPr>
              <a:t>.</a:t>
            </a:r>
          </a:p>
          <a:p>
            <a:pPr marL="457200" lvl="1" indent="-347663">
              <a:buClrTx/>
              <a:buFont typeface="Arial"/>
              <a:buChar char="•"/>
            </a:pPr>
            <a:r>
              <a:rPr lang="en-US" sz="2000" dirty="0" err="1" smtClean="0">
                <a:solidFill>
                  <a:srgbClr val="000000"/>
                </a:solidFill>
                <a:latin typeface="Trebuchet MS"/>
                <a:ea typeface="MS PGothic" charset="0"/>
                <a:cs typeface="Trebuchet MS"/>
              </a:rPr>
              <a:t>Medi-Medi</a:t>
            </a:r>
            <a:r>
              <a:rPr lang="en-US" sz="2000" dirty="0" smtClean="0">
                <a:solidFill>
                  <a:srgbClr val="000000"/>
                </a:solidFill>
                <a:latin typeface="Trebuchet MS"/>
                <a:ea typeface="MS PGothic" charset="0"/>
                <a:cs typeface="Trebuchet MS"/>
              </a:rPr>
              <a:t> beneficiaries younger than 21. </a:t>
            </a:r>
          </a:p>
          <a:p>
            <a:pPr marL="457200" lvl="1" indent="-347663">
              <a:buClrTx/>
              <a:buFont typeface="Arial"/>
              <a:buChar char="•"/>
            </a:pPr>
            <a:r>
              <a:rPr lang="en-US" sz="2000" dirty="0" err="1" smtClean="0">
                <a:solidFill>
                  <a:srgbClr val="000000"/>
                </a:solidFill>
                <a:latin typeface="Trebuchet MS"/>
                <a:ea typeface="MS PGothic" charset="0"/>
                <a:cs typeface="Trebuchet MS"/>
              </a:rPr>
              <a:t>Medi-Medis</a:t>
            </a:r>
            <a:r>
              <a:rPr lang="en-US" sz="2000" dirty="0" smtClean="0">
                <a:solidFill>
                  <a:srgbClr val="000000"/>
                </a:solidFill>
                <a:latin typeface="Trebuchet MS"/>
                <a:ea typeface="MS PGothic" charset="0"/>
                <a:cs typeface="Trebuchet MS"/>
              </a:rPr>
              <a:t> with partial benefits or other health coverage.</a:t>
            </a:r>
          </a:p>
          <a:p>
            <a:pPr marL="457200" lvl="1" indent="-347663">
              <a:buClrTx/>
              <a:buFont typeface="Arial"/>
              <a:buChar char="•"/>
            </a:pPr>
            <a:r>
              <a:rPr lang="en-US" sz="2000" dirty="0" smtClean="0">
                <a:solidFill>
                  <a:srgbClr val="000000"/>
                </a:solidFill>
                <a:latin typeface="Trebuchet MS"/>
                <a:ea typeface="MS PGothic" charset="0"/>
                <a:cs typeface="Trebuchet MS"/>
              </a:rPr>
              <a:t>Home and Community Based Services waiver enrollees (</a:t>
            </a:r>
            <a:r>
              <a:rPr lang="en-US" sz="1800" dirty="0" smtClean="0">
                <a:solidFill>
                  <a:srgbClr val="000000"/>
                </a:solidFill>
                <a:latin typeface="Trebuchet MS"/>
                <a:ea typeface="MS PGothic" charset="0"/>
                <a:cs typeface="Trebuchet MS"/>
              </a:rPr>
              <a:t>except MSSP; all others must </a:t>
            </a:r>
            <a:r>
              <a:rPr lang="en-US" sz="1800" dirty="0" err="1" smtClean="0">
                <a:solidFill>
                  <a:srgbClr val="000000"/>
                </a:solidFill>
                <a:latin typeface="Trebuchet MS"/>
                <a:ea typeface="MS PGothic" charset="0"/>
                <a:cs typeface="Trebuchet MS"/>
              </a:rPr>
              <a:t>disenroll</a:t>
            </a:r>
            <a:r>
              <a:rPr lang="en-US" sz="1800" dirty="0" smtClean="0">
                <a:solidFill>
                  <a:srgbClr val="000000"/>
                </a:solidFill>
                <a:latin typeface="Trebuchet MS"/>
                <a:ea typeface="MS PGothic" charset="0"/>
                <a:cs typeface="Trebuchet MS"/>
              </a:rPr>
              <a:t> from those programs to be eligible for the Cal </a:t>
            </a:r>
            <a:r>
              <a:rPr lang="en-US" sz="1800" dirty="0" err="1" smtClean="0">
                <a:solidFill>
                  <a:srgbClr val="000000"/>
                </a:solidFill>
                <a:latin typeface="Trebuchet MS"/>
                <a:ea typeface="MS PGothic" charset="0"/>
                <a:cs typeface="Trebuchet MS"/>
              </a:rPr>
              <a:t>MediConnect</a:t>
            </a:r>
            <a:r>
              <a:rPr lang="en-US" sz="1800" dirty="0" smtClean="0">
                <a:solidFill>
                  <a:srgbClr val="000000"/>
                </a:solidFill>
                <a:latin typeface="Trebuchet MS"/>
                <a:ea typeface="MS PGothic" charset="0"/>
                <a:cs typeface="Trebuchet MS"/>
              </a:rPr>
              <a:t>; will not be passively enrolled</a:t>
            </a:r>
            <a:r>
              <a:rPr lang="en-US" sz="2000" dirty="0" smtClean="0">
                <a:solidFill>
                  <a:srgbClr val="000000"/>
                </a:solidFill>
                <a:latin typeface="Trebuchet MS"/>
                <a:ea typeface="MS PGothic" charset="0"/>
                <a:cs typeface="Trebuchet MS"/>
              </a:rPr>
              <a:t>).</a:t>
            </a:r>
          </a:p>
          <a:p>
            <a:pPr marL="457200" lvl="1" indent="-347663">
              <a:buClrTx/>
              <a:buFont typeface="Arial"/>
              <a:buChar char="•"/>
            </a:pPr>
            <a:r>
              <a:rPr lang="en-US" sz="2000" dirty="0" err="1" smtClean="0">
                <a:solidFill>
                  <a:srgbClr val="000000"/>
                </a:solidFill>
                <a:latin typeface="Trebuchet MS"/>
                <a:ea typeface="MS PGothic" charset="0"/>
                <a:cs typeface="Trebuchet MS"/>
              </a:rPr>
              <a:t>Medi-Medis</a:t>
            </a:r>
            <a:r>
              <a:rPr lang="en-US" sz="2000" dirty="0" smtClean="0">
                <a:solidFill>
                  <a:srgbClr val="000000"/>
                </a:solidFill>
                <a:latin typeface="Trebuchet MS"/>
                <a:ea typeface="MS PGothic" charset="0"/>
                <a:cs typeface="Trebuchet MS"/>
              </a:rPr>
              <a:t> with developmental disabilities. </a:t>
            </a:r>
          </a:p>
          <a:p>
            <a:pPr marL="457200" lvl="1" indent="-347663">
              <a:buClrTx/>
              <a:buFont typeface="Arial"/>
              <a:buChar char="•"/>
            </a:pPr>
            <a:r>
              <a:rPr lang="en-US" sz="2000" dirty="0" err="1" smtClean="0">
                <a:solidFill>
                  <a:srgbClr val="000000"/>
                </a:solidFill>
                <a:latin typeface="Trebuchet MS"/>
                <a:ea typeface="MS PGothic" charset="0"/>
                <a:cs typeface="Trebuchet MS"/>
              </a:rPr>
              <a:t>Medi-Medis</a:t>
            </a:r>
            <a:r>
              <a:rPr lang="en-US" sz="2000" dirty="0" smtClean="0">
                <a:solidFill>
                  <a:srgbClr val="000000"/>
                </a:solidFill>
                <a:latin typeface="Trebuchet MS"/>
                <a:ea typeface="MS PGothic" charset="0"/>
                <a:cs typeface="Trebuchet MS"/>
              </a:rPr>
              <a:t> with end-stage renal disease </a:t>
            </a:r>
            <a:r>
              <a:rPr lang="en-US" sz="1800" dirty="0" smtClean="0">
                <a:solidFill>
                  <a:srgbClr val="000000"/>
                </a:solidFill>
                <a:latin typeface="Trebuchet MS"/>
                <a:ea typeface="MS PGothic" charset="0"/>
                <a:cs typeface="Trebuchet MS"/>
              </a:rPr>
              <a:t>(exception for San Mateo &amp; Orange)</a:t>
            </a:r>
            <a:r>
              <a:rPr lang="en-US" sz="2000" dirty="0" smtClean="0">
                <a:solidFill>
                  <a:srgbClr val="000000"/>
                </a:solidFill>
                <a:latin typeface="Trebuchet MS"/>
                <a:ea typeface="MS PGothic" charset="0"/>
                <a:cs typeface="Trebuchet MS"/>
              </a:rPr>
              <a:t>.</a:t>
            </a:r>
          </a:p>
          <a:p>
            <a:pPr marL="457200" lvl="1" indent="-347663">
              <a:buClrTx/>
              <a:buFont typeface="Arial"/>
              <a:buChar char="•"/>
            </a:pPr>
            <a:r>
              <a:rPr lang="en-US" sz="2000" dirty="0" smtClean="0">
                <a:solidFill>
                  <a:srgbClr val="000000"/>
                </a:solidFill>
                <a:latin typeface="Trebuchet MS"/>
                <a:ea typeface="MS PGothic" charset="0"/>
                <a:cs typeface="Trebuchet MS"/>
              </a:rPr>
              <a:t>PACE and AIDS Health Care Foundation enrollees </a:t>
            </a:r>
            <a:r>
              <a:rPr lang="en-US" sz="1800" dirty="0" smtClean="0">
                <a:solidFill>
                  <a:srgbClr val="000000"/>
                </a:solidFill>
                <a:latin typeface="Trebuchet MS"/>
                <a:ea typeface="MS PGothic" charset="0"/>
                <a:cs typeface="Trebuchet MS"/>
              </a:rPr>
              <a:t>(who must </a:t>
            </a:r>
            <a:r>
              <a:rPr lang="en-US" sz="1800" dirty="0" err="1" smtClean="0">
                <a:solidFill>
                  <a:srgbClr val="000000"/>
                </a:solidFill>
                <a:latin typeface="Trebuchet MS"/>
                <a:ea typeface="MS PGothic" charset="0"/>
                <a:cs typeface="Trebuchet MS"/>
              </a:rPr>
              <a:t>disenroll</a:t>
            </a:r>
            <a:r>
              <a:rPr lang="en-US" sz="1800" dirty="0" smtClean="0">
                <a:solidFill>
                  <a:srgbClr val="000000"/>
                </a:solidFill>
                <a:latin typeface="Trebuchet MS"/>
                <a:ea typeface="MS PGothic" charset="0"/>
                <a:cs typeface="Trebuchet MS"/>
              </a:rPr>
              <a:t> from those programs to be eligible for the Cal </a:t>
            </a:r>
            <a:r>
              <a:rPr lang="en-US" sz="1800" dirty="0" err="1" smtClean="0">
                <a:solidFill>
                  <a:srgbClr val="000000"/>
                </a:solidFill>
                <a:latin typeface="Trebuchet MS"/>
                <a:ea typeface="MS PGothic" charset="0"/>
                <a:cs typeface="Trebuchet MS"/>
              </a:rPr>
              <a:t>MediConnect</a:t>
            </a:r>
            <a:r>
              <a:rPr lang="en-US" sz="1800" dirty="0" smtClean="0">
                <a:solidFill>
                  <a:srgbClr val="000000"/>
                </a:solidFill>
                <a:latin typeface="Trebuchet MS"/>
                <a:ea typeface="MS PGothic" charset="0"/>
                <a:cs typeface="Trebuchet MS"/>
              </a:rPr>
              <a:t>; will not be passively enrolled).</a:t>
            </a:r>
            <a:endParaRPr lang="en-US" sz="2400" dirty="0" smtClean="0">
              <a:latin typeface="Georgia" charset="0"/>
              <a:ea typeface="MS PGothic" charset="0"/>
            </a:endParaRP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C93AF2A-854D-9C41-8F2D-010ECD0FC129}" type="slidenum">
              <a:rPr lang="en-US" smtClean="0"/>
              <a:pPr/>
              <a:t>9</a:t>
            </a:fld>
            <a:endParaRPr lang="en-US"/>
          </a:p>
        </p:txBody>
      </p:sp>
    </p:spTree>
    <p:extLst>
      <p:ext uri="{BB962C8B-B14F-4D97-AF65-F5344CB8AC3E}">
        <p14:creationId xmlns:p14="http://schemas.microsoft.com/office/powerpoint/2010/main" val="306784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dirty="0"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05CB6D42-C76D-7F47-82A6-56DD0600A10D}" type="datetime1">
              <a:rPr lang="en-US" smtClean="0"/>
              <a:pPr/>
              <a:t>11/26/2014</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dirty="0"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DB231B35-3C0F-F040-AC9D-BA464A6268A2}" type="datetime1">
              <a:rPr lang="en-US" smtClean="0"/>
              <a:pPr/>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pPr/>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dirty="0" smtClean="0"/>
              <a:t>Click to edit Master text styles</a:t>
            </a:r>
          </a:p>
        </p:txBody>
      </p:sp>
      <p:sp>
        <p:nvSpPr>
          <p:cNvPr id="5" name="Date Placeholder 4"/>
          <p:cNvSpPr>
            <a:spLocks noGrp="1"/>
          </p:cNvSpPr>
          <p:nvPr>
            <p:ph type="dt" sz="half" idx="10"/>
          </p:nvPr>
        </p:nvSpPr>
        <p:spPr/>
        <p:txBody>
          <a:bodyPr/>
          <a:lstStyle/>
          <a:p>
            <a:fld id="{68694CE8-4059-FB42-99A5-A52D7DB0726E}" type="datetime1">
              <a:rPr lang="en-US" smtClean="0"/>
              <a:pPr/>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dirty="0"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dirty="0" smtClean="0"/>
              <a:t>Click to edit Master text styles</a:t>
            </a:r>
          </a:p>
        </p:txBody>
      </p:sp>
      <p:sp>
        <p:nvSpPr>
          <p:cNvPr id="5" name="Date Placeholder 4"/>
          <p:cNvSpPr>
            <a:spLocks noGrp="1"/>
          </p:cNvSpPr>
          <p:nvPr>
            <p:ph type="dt" sz="half" idx="10"/>
          </p:nvPr>
        </p:nvSpPr>
        <p:spPr/>
        <p:txBody>
          <a:bodyPr/>
          <a:lstStyle/>
          <a:p>
            <a:fld id="{EF50E990-D4BC-CB4E-A7D9-8F7C5D126166}" type="datetime1">
              <a:rPr lang="en-US" smtClean="0"/>
              <a:pPr/>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6580C537-8EA3-8341-B730-5876FF7D64D2}" type="datetime1">
              <a:rPr lang="en-US" smtClean="0"/>
              <a:pPr/>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0D9289D5-AA85-5E47-8410-E81BEC55FB51}" type="datetime1">
              <a:rPr lang="en-US" smtClean="0"/>
              <a:pPr/>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84D51FE0-D067-0148-B27E-31A5F39FB2F2}" type="datetime1">
              <a:rPr lang="en-US" smtClean="0"/>
              <a:pPr/>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EC63F730-8B89-AF4B-B17C-FE39A90159E3}" type="datetime1">
              <a:rPr lang="en-US" smtClean="0"/>
              <a:pPr/>
              <a:t>11/26/2014</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dirty="0"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BC9DDFFB-AD47-7141-B731-607D3BBD4C5E}" type="datetime1">
              <a:rPr lang="en-US" smtClean="0"/>
              <a:pPr/>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FF33340-471C-DD4A-A5AC-8511E5219E33}" type="datetime1">
              <a:rPr lang="en-US" smtClean="0"/>
              <a:pPr/>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BC006374-EB98-034B-8B79-EC7E8B7D43A5}" type="datetime1">
              <a:rPr lang="en-US" smtClean="0"/>
              <a:pPr/>
              <a:t>11/26/2014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63A6EDF-6CC9-9D4F-A052-0D9AC38F6DC1}" type="datetime1">
              <a:rPr lang="en-US" smtClean="0"/>
              <a:pPr/>
              <a:t>11/26/2014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ACFCA29F-8388-9549-AE97-34A330522B06}" type="datetime1">
              <a:rPr lang="en-US" smtClean="0"/>
              <a:pPr/>
              <a:t>11/26/2014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dirty="0"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dirty="0" smtClean="0"/>
              <a:t>Click to edit Master text styles</a:t>
            </a:r>
          </a:p>
        </p:txBody>
      </p:sp>
      <p:sp>
        <p:nvSpPr>
          <p:cNvPr id="5" name="Date Placeholder 4"/>
          <p:cNvSpPr>
            <a:spLocks noGrp="1"/>
          </p:cNvSpPr>
          <p:nvPr>
            <p:ph type="dt" sz="half" idx="10"/>
          </p:nvPr>
        </p:nvSpPr>
        <p:spPr/>
        <p:txBody>
          <a:bodyPr/>
          <a:lstStyle/>
          <a:p>
            <a:fld id="{1EE76D6B-3C76-B94A-86C4-ADEABDE31F44}" type="datetime1">
              <a:rPr lang="en-US" smtClean="0"/>
              <a:pPr/>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dirty="0"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01947C0A-713C-2843-877A-D3BF1F077979}" type="datetime1">
              <a:rPr lang="en-US" smtClean="0"/>
              <a:pPr/>
              <a:t>11/26/2014</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calduals.org/"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info@calduals.org"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latin typeface="Trebuchet MS"/>
                <a:cs typeface="Trebuchet MS"/>
              </a:rPr>
              <a:t>California’s Coordinated Care Initiative</a:t>
            </a:r>
            <a:endParaRPr lang="en-US" dirty="0">
              <a:latin typeface="Trebuchet MS"/>
              <a:cs typeface="Trebuchet MS"/>
            </a:endParaRPr>
          </a:p>
        </p:txBody>
      </p:sp>
      <p:sp>
        <p:nvSpPr>
          <p:cNvPr id="3" name="Subtitle 2"/>
          <p:cNvSpPr>
            <a:spLocks noGrp="1"/>
          </p:cNvSpPr>
          <p:nvPr>
            <p:ph type="subTitle" idx="1"/>
          </p:nvPr>
        </p:nvSpPr>
        <p:spPr/>
        <p:txBody>
          <a:bodyPr>
            <a:normAutofit/>
          </a:bodyPr>
          <a:lstStyle/>
          <a:p>
            <a:pPr algn="l"/>
            <a:r>
              <a:rPr lang="en-US" sz="2400" dirty="0" smtClean="0">
                <a:latin typeface="Trebuchet MS"/>
                <a:cs typeface="Trebuchet MS"/>
              </a:rPr>
              <a:t>Provider Presentation</a:t>
            </a:r>
          </a:p>
          <a:p>
            <a:pPr algn="l"/>
            <a:r>
              <a:rPr lang="en-US" sz="2400" i="1" dirty="0" smtClean="0">
                <a:latin typeface="Trebuchet MS"/>
                <a:cs typeface="Trebuchet MS"/>
              </a:rPr>
              <a:t>November</a:t>
            </a:r>
            <a:r>
              <a:rPr lang="en-US" sz="2400" i="1" dirty="0" smtClean="0">
                <a:latin typeface="Trebuchet MS"/>
                <a:cs typeface="Trebuchet MS"/>
              </a:rPr>
              <a:t> </a:t>
            </a:r>
            <a:r>
              <a:rPr lang="en-US" sz="2400" i="1" dirty="0" smtClean="0">
                <a:latin typeface="Trebuchet MS"/>
                <a:cs typeface="Trebuchet MS"/>
              </a:rPr>
              <a:t>2014</a:t>
            </a:r>
          </a:p>
        </p:txBody>
      </p:sp>
      <p:pic>
        <p:nvPicPr>
          <p:cNvPr id="4" name="Picture 1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897512" y="4509911"/>
            <a:ext cx="1408113" cy="1371600"/>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799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79400" y="258909"/>
            <a:ext cx="3556000" cy="1334941"/>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pPr/>
              <a:t>10</a:t>
            </a:fld>
            <a:endParaRPr lang="en-US"/>
          </a:p>
        </p:txBody>
      </p:sp>
      <p:sp>
        <p:nvSpPr>
          <p:cNvPr id="7" name="Text Placeholder 6"/>
          <p:cNvSpPr txBox="1">
            <a:spLocks/>
          </p:cNvSpPr>
          <p:nvPr/>
        </p:nvSpPr>
        <p:spPr>
          <a:xfrm>
            <a:off x="234262" y="320348"/>
            <a:ext cx="3723566" cy="832503"/>
          </a:xfrm>
          <a:prstGeom prst="rect">
            <a:avLst/>
          </a:prstGeom>
        </p:spPr>
        <p:txBody>
          <a:bodyPr/>
          <a:lst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a:lstStyle>
          <a:p>
            <a:pPr marL="0" indent="0" algn="ctr">
              <a:spcBef>
                <a:spcPts val="0"/>
              </a:spcBef>
              <a:buNone/>
            </a:pPr>
            <a:r>
              <a:rPr lang="en-US" sz="3600" dirty="0" err="1" smtClean="0">
                <a:solidFill>
                  <a:srgbClr val="000000"/>
                </a:solidFill>
                <a:latin typeface="Trebuchet MS"/>
                <a:cs typeface="Trebuchet MS"/>
              </a:rPr>
              <a:t>Medi</a:t>
            </a:r>
            <a:r>
              <a:rPr lang="en-US" sz="3600" dirty="0" smtClean="0">
                <a:solidFill>
                  <a:srgbClr val="000000"/>
                </a:solidFill>
                <a:latin typeface="Trebuchet MS"/>
                <a:cs typeface="Trebuchet MS"/>
              </a:rPr>
              <a:t>-Cal </a:t>
            </a:r>
          </a:p>
          <a:p>
            <a:pPr marL="0" indent="0" algn="ctr">
              <a:spcBef>
                <a:spcPts val="0"/>
              </a:spcBef>
              <a:buNone/>
            </a:pPr>
            <a:r>
              <a:rPr lang="en-US" sz="2000" dirty="0" smtClean="0">
                <a:solidFill>
                  <a:srgbClr val="000000"/>
                </a:solidFill>
                <a:latin typeface="Trebuchet MS"/>
                <a:cs typeface="Trebuchet MS"/>
              </a:rPr>
              <a:t>Managed Long-Term </a:t>
            </a:r>
          </a:p>
          <a:p>
            <a:pPr marL="0" indent="0" algn="ctr">
              <a:spcBef>
                <a:spcPts val="0"/>
              </a:spcBef>
              <a:buNone/>
            </a:pPr>
            <a:r>
              <a:rPr lang="en-US" sz="2000" dirty="0" smtClean="0">
                <a:solidFill>
                  <a:srgbClr val="000000"/>
                </a:solidFill>
                <a:latin typeface="Trebuchet MS"/>
                <a:cs typeface="Trebuchet MS"/>
              </a:rPr>
              <a:t>Services and Supports</a:t>
            </a:r>
            <a:endParaRPr lang="en-US" sz="3600" dirty="0">
              <a:solidFill>
                <a:srgbClr val="000000"/>
              </a:solidFill>
              <a:latin typeface="Trebuchet MS"/>
              <a:cs typeface="Trebuchet MS"/>
            </a:endParaRPr>
          </a:p>
        </p:txBody>
      </p:sp>
      <p:sp>
        <p:nvSpPr>
          <p:cNvPr id="8" name="TextBox 7"/>
          <p:cNvSpPr txBox="1"/>
          <p:nvPr/>
        </p:nvSpPr>
        <p:spPr>
          <a:xfrm>
            <a:off x="419100" y="1805255"/>
            <a:ext cx="3098800" cy="3785652"/>
          </a:xfrm>
          <a:prstGeom prst="rect">
            <a:avLst/>
          </a:prstGeom>
          <a:noFill/>
        </p:spPr>
        <p:txBody>
          <a:bodyPr wrap="square" rtlCol="0">
            <a:spAutoFit/>
          </a:bodyPr>
          <a:lstStyle/>
          <a:p>
            <a:pPr marL="342900" indent="-342900">
              <a:buFont typeface="Arial"/>
              <a:buChar char="•"/>
            </a:pPr>
            <a:r>
              <a:rPr lang="en-US" sz="2400" dirty="0" smtClean="0">
                <a:solidFill>
                  <a:srgbClr val="000000"/>
                </a:solidFill>
                <a:latin typeface="Arial"/>
                <a:cs typeface="Arial"/>
              </a:rPr>
              <a:t>Who: </a:t>
            </a:r>
            <a:r>
              <a:rPr lang="en-US" sz="2400" dirty="0" err="1" smtClean="0">
                <a:solidFill>
                  <a:srgbClr val="000000"/>
                </a:solidFill>
                <a:latin typeface="Arial"/>
                <a:cs typeface="Arial"/>
              </a:rPr>
              <a:t>Medi</a:t>
            </a:r>
            <a:r>
              <a:rPr lang="en-US" sz="2400" dirty="0" smtClean="0">
                <a:solidFill>
                  <a:srgbClr val="000000"/>
                </a:solidFill>
                <a:latin typeface="Arial"/>
                <a:cs typeface="Arial"/>
              </a:rPr>
              <a:t>-Cal only beneficiaries, full dual </a:t>
            </a:r>
            <a:r>
              <a:rPr lang="en-US" sz="2400" dirty="0" err="1" smtClean="0">
                <a:solidFill>
                  <a:srgbClr val="000000"/>
                </a:solidFill>
                <a:latin typeface="Arial"/>
                <a:cs typeface="Arial"/>
              </a:rPr>
              <a:t>eligibles</a:t>
            </a:r>
            <a:r>
              <a:rPr lang="en-US" sz="2400" dirty="0" smtClean="0">
                <a:solidFill>
                  <a:srgbClr val="000000"/>
                </a:solidFill>
                <a:latin typeface="Arial"/>
                <a:cs typeface="Arial"/>
              </a:rPr>
              <a:t> who opt out of Cal </a:t>
            </a:r>
            <a:r>
              <a:rPr lang="en-US" sz="2400" dirty="0" err="1" smtClean="0">
                <a:solidFill>
                  <a:srgbClr val="000000"/>
                </a:solidFill>
                <a:latin typeface="Arial"/>
                <a:cs typeface="Arial"/>
              </a:rPr>
              <a:t>MediConnect</a:t>
            </a:r>
            <a:r>
              <a:rPr lang="en-US" sz="2400" dirty="0" smtClean="0">
                <a:solidFill>
                  <a:srgbClr val="000000"/>
                </a:solidFill>
                <a:latin typeface="Arial"/>
                <a:cs typeface="Arial"/>
              </a:rPr>
              <a:t>, </a:t>
            </a:r>
            <a:r>
              <a:rPr lang="en-US" sz="2400" dirty="0">
                <a:solidFill>
                  <a:srgbClr val="000000"/>
                </a:solidFill>
                <a:latin typeface="Arial"/>
                <a:cs typeface="Arial"/>
              </a:rPr>
              <a:t>other identified groups eligible for </a:t>
            </a:r>
            <a:r>
              <a:rPr lang="en-US" sz="2400" dirty="0" err="1">
                <a:solidFill>
                  <a:srgbClr val="000000"/>
                </a:solidFill>
                <a:latin typeface="Arial"/>
                <a:cs typeface="Arial"/>
              </a:rPr>
              <a:t>Medi</a:t>
            </a:r>
            <a:r>
              <a:rPr lang="en-US" sz="2400" dirty="0">
                <a:solidFill>
                  <a:srgbClr val="000000"/>
                </a:solidFill>
                <a:latin typeface="Arial"/>
                <a:cs typeface="Arial"/>
              </a:rPr>
              <a:t>-</a:t>
            </a:r>
            <a:r>
              <a:rPr lang="en-US" sz="2400" dirty="0" smtClean="0">
                <a:solidFill>
                  <a:srgbClr val="000000"/>
                </a:solidFill>
                <a:latin typeface="Arial"/>
                <a:cs typeface="Arial"/>
              </a:rPr>
              <a:t>Cal</a:t>
            </a:r>
          </a:p>
          <a:p>
            <a:pPr marL="285750" indent="-285750">
              <a:buFont typeface="Arial"/>
              <a:buChar char="•"/>
            </a:pPr>
            <a:endParaRPr lang="en-US" sz="2400" dirty="0" smtClean="0">
              <a:solidFill>
                <a:srgbClr val="000000"/>
              </a:solidFill>
              <a:latin typeface="Arial"/>
              <a:cs typeface="Arial"/>
            </a:endParaRPr>
          </a:p>
          <a:p>
            <a:pPr marL="285750" indent="-285750">
              <a:buFont typeface="Arial"/>
              <a:buChar char="•"/>
            </a:pPr>
            <a:r>
              <a:rPr lang="en-US" sz="2400" dirty="0" smtClean="0">
                <a:solidFill>
                  <a:srgbClr val="000000"/>
                </a:solidFill>
                <a:latin typeface="Arial"/>
                <a:cs typeface="Arial"/>
              </a:rPr>
              <a:t>Mandatory </a:t>
            </a:r>
            <a:endParaRPr lang="en-US" sz="2400" dirty="0">
              <a:solidFill>
                <a:srgbClr val="000000"/>
              </a:solidFill>
              <a:latin typeface="Arial"/>
              <a:cs typeface="Arial"/>
            </a:endParaRPr>
          </a:p>
        </p:txBody>
      </p:sp>
      <p:sp>
        <p:nvSpPr>
          <p:cNvPr id="9" name="Content Placeholder 2"/>
          <p:cNvSpPr>
            <a:spLocks noGrp="1"/>
          </p:cNvSpPr>
          <p:nvPr>
            <p:ph idx="1"/>
          </p:nvPr>
        </p:nvSpPr>
        <p:spPr>
          <a:xfrm>
            <a:off x="4191000" y="564517"/>
            <a:ext cx="4328994" cy="5662812"/>
          </a:xfrm>
        </p:spPr>
        <p:txBody>
          <a:bodyPr>
            <a:normAutofit/>
          </a:bodyPr>
          <a:lstStyle/>
          <a:p>
            <a:pPr>
              <a:lnSpc>
                <a:spcPct val="110000"/>
              </a:lnSpc>
            </a:pPr>
            <a:r>
              <a:rPr lang="en-US" sz="2200" dirty="0">
                <a:solidFill>
                  <a:srgbClr val="000000"/>
                </a:solidFill>
                <a:latin typeface="Arial"/>
                <a:cs typeface="Arial"/>
              </a:rPr>
              <a:t>Same </a:t>
            </a:r>
            <a:r>
              <a:rPr lang="en-US" sz="2200" dirty="0" err="1" smtClean="0">
                <a:solidFill>
                  <a:srgbClr val="000000"/>
                </a:solidFill>
                <a:latin typeface="Arial"/>
                <a:cs typeface="Arial"/>
              </a:rPr>
              <a:t>Medi</a:t>
            </a:r>
            <a:r>
              <a:rPr lang="en-US" sz="2200" dirty="0">
                <a:solidFill>
                  <a:srgbClr val="000000"/>
                </a:solidFill>
                <a:latin typeface="Arial"/>
                <a:cs typeface="Arial"/>
              </a:rPr>
              <a:t>-Cal services beneficiaries currently </a:t>
            </a:r>
            <a:r>
              <a:rPr lang="en-US" sz="2200" dirty="0" smtClean="0">
                <a:solidFill>
                  <a:srgbClr val="000000"/>
                </a:solidFill>
                <a:latin typeface="Arial"/>
                <a:cs typeface="Arial"/>
              </a:rPr>
              <a:t>receive</a:t>
            </a:r>
            <a:endParaRPr lang="en-US" sz="2200" dirty="0">
              <a:solidFill>
                <a:srgbClr val="000000"/>
              </a:solidFill>
              <a:latin typeface="Arial"/>
              <a:cs typeface="Arial"/>
            </a:endParaRPr>
          </a:p>
          <a:p>
            <a:pPr>
              <a:lnSpc>
                <a:spcPct val="110000"/>
              </a:lnSpc>
            </a:pPr>
            <a:r>
              <a:rPr lang="en-US" sz="2200" dirty="0" err="1" smtClean="0">
                <a:solidFill>
                  <a:srgbClr val="000000"/>
                </a:solidFill>
                <a:latin typeface="Arial"/>
                <a:cs typeface="Arial"/>
              </a:rPr>
              <a:t>Medi</a:t>
            </a:r>
            <a:r>
              <a:rPr lang="en-US" sz="2200" dirty="0" smtClean="0">
                <a:solidFill>
                  <a:srgbClr val="000000"/>
                </a:solidFill>
                <a:latin typeface="Arial"/>
                <a:cs typeface="Arial"/>
              </a:rPr>
              <a:t>-Cal long-term services and supports (MLTSS) will now be provided through managed care plans</a:t>
            </a:r>
          </a:p>
          <a:p>
            <a:pPr>
              <a:lnSpc>
                <a:spcPct val="110000"/>
              </a:lnSpc>
            </a:pPr>
            <a:r>
              <a:rPr lang="en-US" sz="2200" smtClean="0">
                <a:solidFill>
                  <a:srgbClr val="000000"/>
                </a:solidFill>
                <a:latin typeface="Arial"/>
                <a:cs typeface="Arial"/>
              </a:rPr>
              <a:t>This </a:t>
            </a:r>
            <a:r>
              <a:rPr lang="en-US" sz="2200" dirty="0" smtClean="0">
                <a:solidFill>
                  <a:srgbClr val="000000"/>
                </a:solidFill>
                <a:latin typeface="Arial"/>
                <a:cs typeface="Arial"/>
              </a:rPr>
              <a:t>impacts both beneficiaries not eligible for Cal </a:t>
            </a:r>
            <a:r>
              <a:rPr lang="en-US" sz="2200" dirty="0" err="1" smtClean="0">
                <a:solidFill>
                  <a:srgbClr val="000000"/>
                </a:solidFill>
                <a:latin typeface="Arial"/>
                <a:cs typeface="Arial"/>
              </a:rPr>
              <a:t>MediConnect</a:t>
            </a:r>
            <a:r>
              <a:rPr lang="en-US" sz="2200" dirty="0" smtClean="0">
                <a:solidFill>
                  <a:srgbClr val="000000"/>
                </a:solidFill>
                <a:latin typeface="Arial"/>
                <a:cs typeface="Arial"/>
              </a:rPr>
              <a:t> and </a:t>
            </a:r>
            <a:r>
              <a:rPr lang="en-US" sz="2200" dirty="0" err="1" smtClean="0">
                <a:solidFill>
                  <a:srgbClr val="000000"/>
                </a:solidFill>
                <a:latin typeface="Arial"/>
                <a:cs typeface="Arial"/>
              </a:rPr>
              <a:t>benficiaries</a:t>
            </a:r>
            <a:r>
              <a:rPr lang="en-US" sz="2200" dirty="0" smtClean="0">
                <a:solidFill>
                  <a:srgbClr val="000000"/>
                </a:solidFill>
                <a:latin typeface="Arial"/>
                <a:cs typeface="Arial"/>
              </a:rPr>
              <a:t> who opt out of Cal </a:t>
            </a:r>
            <a:r>
              <a:rPr lang="en-US" sz="2200" dirty="0" err="1" smtClean="0">
                <a:solidFill>
                  <a:srgbClr val="000000"/>
                </a:solidFill>
                <a:latin typeface="Arial"/>
                <a:cs typeface="Arial"/>
              </a:rPr>
              <a:t>MediConnect</a:t>
            </a:r>
            <a:endParaRPr lang="en-US" sz="2200" dirty="0" smtClean="0">
              <a:solidFill>
                <a:srgbClr val="000000"/>
              </a:solidFill>
              <a:latin typeface="Arial"/>
              <a:cs typeface="Arial"/>
            </a:endParaRPr>
          </a:p>
          <a:p>
            <a:pPr>
              <a:lnSpc>
                <a:spcPct val="110000"/>
              </a:lnSpc>
            </a:pPr>
            <a:endParaRPr lang="en-US" sz="2200" dirty="0">
              <a:latin typeface="Arial"/>
              <a:cs typeface="Arial"/>
            </a:endParaRPr>
          </a:p>
        </p:txBody>
      </p:sp>
    </p:spTree>
    <p:extLst>
      <p:ext uri="{BB962C8B-B14F-4D97-AF65-F5344CB8AC3E}">
        <p14:creationId xmlns:p14="http://schemas.microsoft.com/office/powerpoint/2010/main" val="978811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79400" y="258909"/>
            <a:ext cx="3556000" cy="1334941"/>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pPr/>
              <a:t>11</a:t>
            </a:fld>
            <a:endParaRPr lang="en-US"/>
          </a:p>
        </p:txBody>
      </p:sp>
      <p:sp>
        <p:nvSpPr>
          <p:cNvPr id="7" name="Text Placeholder 6"/>
          <p:cNvSpPr txBox="1">
            <a:spLocks/>
          </p:cNvSpPr>
          <p:nvPr/>
        </p:nvSpPr>
        <p:spPr>
          <a:xfrm>
            <a:off x="234262" y="318613"/>
            <a:ext cx="3723566" cy="832503"/>
          </a:xfrm>
          <a:prstGeom prst="rect">
            <a:avLst/>
          </a:prstGeom>
        </p:spPr>
        <p:txBody>
          <a:bodyPr/>
          <a:lst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a:lstStyle>
          <a:p>
            <a:pPr marL="0" indent="0" algn="ctr">
              <a:spcBef>
                <a:spcPts val="0"/>
              </a:spcBef>
              <a:buNone/>
            </a:pPr>
            <a:r>
              <a:rPr lang="en-US" sz="3600" dirty="0" smtClean="0">
                <a:solidFill>
                  <a:srgbClr val="000000"/>
                </a:solidFill>
                <a:latin typeface="Trebuchet MS"/>
                <a:cs typeface="Trebuchet MS"/>
              </a:rPr>
              <a:t>PACE </a:t>
            </a:r>
          </a:p>
          <a:p>
            <a:pPr marL="0" indent="0" algn="ctr">
              <a:spcBef>
                <a:spcPts val="0"/>
              </a:spcBef>
              <a:buNone/>
            </a:pPr>
            <a:r>
              <a:rPr lang="en-US" sz="2000" dirty="0" smtClean="0">
                <a:solidFill>
                  <a:srgbClr val="000000"/>
                </a:solidFill>
                <a:latin typeface="Trebuchet MS"/>
                <a:cs typeface="Trebuchet MS"/>
              </a:rPr>
              <a:t>Program of All-inclusive </a:t>
            </a:r>
          </a:p>
          <a:p>
            <a:pPr marL="0" indent="0" algn="ctr">
              <a:spcBef>
                <a:spcPts val="0"/>
              </a:spcBef>
              <a:buNone/>
            </a:pPr>
            <a:r>
              <a:rPr lang="en-US" sz="2000" dirty="0" smtClean="0">
                <a:solidFill>
                  <a:srgbClr val="000000"/>
                </a:solidFill>
                <a:latin typeface="Trebuchet MS"/>
                <a:cs typeface="Trebuchet MS"/>
              </a:rPr>
              <a:t>Care for the Elderly</a:t>
            </a:r>
            <a:endParaRPr lang="en-US" sz="3600" dirty="0">
              <a:solidFill>
                <a:srgbClr val="000000"/>
              </a:solidFill>
              <a:latin typeface="Trebuchet MS"/>
              <a:cs typeface="Trebuchet MS"/>
            </a:endParaRPr>
          </a:p>
        </p:txBody>
      </p:sp>
      <p:sp>
        <p:nvSpPr>
          <p:cNvPr id="9" name="Content Placeholder 7"/>
          <p:cNvSpPr txBox="1">
            <a:spLocks/>
          </p:cNvSpPr>
          <p:nvPr/>
        </p:nvSpPr>
        <p:spPr>
          <a:xfrm>
            <a:off x="617821" y="2963609"/>
            <a:ext cx="2883809" cy="1501308"/>
          </a:xfrm>
          <a:prstGeom prst="rect">
            <a:avLst/>
          </a:prstGeom>
        </p:spPr>
        <p:txBody>
          <a:bodyPr anchor="ctr"/>
          <a:lst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a:lstStyle>
          <a:p>
            <a:pPr>
              <a:lnSpc>
                <a:spcPct val="120000"/>
              </a:lnSpc>
            </a:pPr>
            <a:r>
              <a:rPr lang="en-US" dirty="0" smtClean="0">
                <a:solidFill>
                  <a:srgbClr val="000000"/>
                </a:solidFill>
                <a:latin typeface="Arial"/>
                <a:cs typeface="Arial"/>
              </a:rPr>
              <a:t>Who: </a:t>
            </a:r>
            <a:r>
              <a:rPr lang="en-US" dirty="0" err="1" smtClean="0">
                <a:solidFill>
                  <a:srgbClr val="000000"/>
                </a:solidFill>
                <a:latin typeface="Arial"/>
                <a:cs typeface="Arial"/>
              </a:rPr>
              <a:t>Medi-Medi</a:t>
            </a:r>
            <a:r>
              <a:rPr lang="en-US" dirty="0" smtClean="0">
                <a:solidFill>
                  <a:srgbClr val="000000"/>
                </a:solidFill>
                <a:latin typeface="Arial"/>
                <a:cs typeface="Arial"/>
              </a:rPr>
              <a:t> beneficiaries and </a:t>
            </a:r>
            <a:r>
              <a:rPr lang="en-US" dirty="0" err="1" smtClean="0">
                <a:solidFill>
                  <a:srgbClr val="000000"/>
                </a:solidFill>
                <a:latin typeface="Arial"/>
                <a:cs typeface="Arial"/>
              </a:rPr>
              <a:t>Medi</a:t>
            </a:r>
            <a:r>
              <a:rPr lang="en-US" dirty="0" smtClean="0">
                <a:solidFill>
                  <a:srgbClr val="000000"/>
                </a:solidFill>
                <a:latin typeface="Arial"/>
                <a:cs typeface="Arial"/>
              </a:rPr>
              <a:t>-Cal beneficiaries</a:t>
            </a:r>
          </a:p>
          <a:p>
            <a:pPr>
              <a:lnSpc>
                <a:spcPct val="120000"/>
              </a:lnSpc>
            </a:pPr>
            <a:r>
              <a:rPr lang="en-US" dirty="0" smtClean="0">
                <a:solidFill>
                  <a:srgbClr val="000000"/>
                </a:solidFill>
                <a:latin typeface="Arial"/>
                <a:cs typeface="Arial"/>
              </a:rPr>
              <a:t>Option available to those who are determined eligible </a:t>
            </a:r>
            <a:endParaRPr lang="en-US" dirty="0">
              <a:solidFill>
                <a:srgbClr val="000000"/>
              </a:solidFill>
              <a:latin typeface="Arial"/>
              <a:cs typeface="Arial"/>
            </a:endParaRPr>
          </a:p>
        </p:txBody>
      </p:sp>
      <p:sp>
        <p:nvSpPr>
          <p:cNvPr id="10" name="TextBox 6"/>
          <p:cNvSpPr txBox="1">
            <a:spLocks noChangeArrowheads="1"/>
          </p:cNvSpPr>
          <p:nvPr/>
        </p:nvSpPr>
        <p:spPr bwMode="auto">
          <a:xfrm>
            <a:off x="4102100" y="2622800"/>
            <a:ext cx="4559300" cy="3176254"/>
          </a:xfrm>
          <a:prstGeom prst="rect">
            <a:avLst/>
          </a:prstGeom>
          <a:noFill/>
          <a:ln w="28575" cmpd="sng">
            <a:solidFill>
              <a:schemeClr val="bg2">
                <a:lumMod val="75000"/>
              </a:schemeClr>
            </a:solidFill>
            <a:miter lim="800000"/>
            <a:headEnd/>
            <a:tailEnd/>
          </a:ln>
          <a:extLst>
            <a:ext uri="{909E8E84-426E-40dd-AFC4-6F175D3DCCD1}">
              <a14:hiddenFill xmlns="" xmlns:a14="http://schemas.microsoft.com/office/drawing/2010/main">
                <a:solidFill>
                  <a:srgbClr val="FFFFFF"/>
                </a:solidFill>
              </a14:hiddenFill>
            </a:ext>
          </a:extLst>
        </p:spPr>
        <p:txBody>
          <a:bodyPr wrap="square" anchor="ctr">
            <a:spAutoFit/>
          </a:bodyPr>
          <a:lstStyle>
            <a:lvl1pPr eaLnBrk="0" hangingPunct="0">
              <a:defRPr sz="2400">
                <a:solidFill>
                  <a:schemeClr val="tx1"/>
                </a:solidFill>
                <a:latin typeface="Georgia" charset="0"/>
                <a:ea typeface="MS PGothic" charset="0"/>
                <a:cs typeface="MS PGothic" charset="0"/>
              </a:defRPr>
            </a:lvl1pPr>
            <a:lvl2pPr marL="742950" indent="-285750" eaLnBrk="0" hangingPunct="0">
              <a:defRPr sz="2400">
                <a:solidFill>
                  <a:schemeClr val="tx1"/>
                </a:solidFill>
                <a:latin typeface="Georgia" charset="0"/>
                <a:ea typeface="MS PGothic" charset="0"/>
                <a:cs typeface="MS PGothic" charset="0"/>
              </a:defRPr>
            </a:lvl2pPr>
            <a:lvl3pPr marL="1143000" indent="-228600" eaLnBrk="0" hangingPunct="0">
              <a:defRPr sz="2400">
                <a:solidFill>
                  <a:schemeClr val="tx1"/>
                </a:solidFill>
                <a:latin typeface="Georgia" charset="0"/>
                <a:ea typeface="MS PGothic" charset="0"/>
                <a:cs typeface="MS PGothic" charset="0"/>
              </a:defRPr>
            </a:lvl3pPr>
            <a:lvl4pPr marL="1600200" indent="-228600" eaLnBrk="0" hangingPunct="0">
              <a:defRPr sz="2400">
                <a:solidFill>
                  <a:schemeClr val="tx1"/>
                </a:solidFill>
                <a:latin typeface="Georgia" charset="0"/>
                <a:ea typeface="MS PGothic" charset="0"/>
                <a:cs typeface="MS PGothic" charset="0"/>
              </a:defRPr>
            </a:lvl4pPr>
            <a:lvl5pPr marL="2057400" indent="-228600" eaLnBrk="0" hangingPunct="0">
              <a:defRPr sz="2400">
                <a:solidFill>
                  <a:schemeClr val="tx1"/>
                </a:solidFill>
                <a:latin typeface="Georgia"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Georgia"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Georgia"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Georgia"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Georgia" charset="0"/>
                <a:ea typeface="MS PGothic" charset="0"/>
                <a:cs typeface="MS PGothic" charset="0"/>
              </a:defRPr>
            </a:lvl9pPr>
          </a:lstStyle>
          <a:p>
            <a:pPr eaLnBrk="1" hangingPunct="1">
              <a:lnSpc>
                <a:spcPct val="140000"/>
              </a:lnSpc>
            </a:pPr>
            <a:r>
              <a:rPr lang="en-US" sz="1800" dirty="0" smtClean="0">
                <a:solidFill>
                  <a:srgbClr val="000000"/>
                </a:solidFill>
                <a:latin typeface="Arial"/>
                <a:cs typeface="Arial"/>
              </a:rPr>
              <a:t>If you:</a:t>
            </a:r>
          </a:p>
          <a:p>
            <a:pPr marL="285750" indent="-285750" eaLnBrk="1" hangingPunct="1">
              <a:lnSpc>
                <a:spcPct val="140000"/>
              </a:lnSpc>
              <a:buFont typeface="Arial"/>
              <a:buChar char="•"/>
            </a:pPr>
            <a:r>
              <a:rPr lang="en-US" sz="1800" dirty="0" smtClean="0">
                <a:solidFill>
                  <a:srgbClr val="000000"/>
                </a:solidFill>
                <a:latin typeface="Arial"/>
                <a:cs typeface="Arial"/>
              </a:rPr>
              <a:t>Are 55 or older</a:t>
            </a:r>
          </a:p>
          <a:p>
            <a:pPr marL="285750" indent="-285750" eaLnBrk="1" hangingPunct="1">
              <a:lnSpc>
                <a:spcPct val="140000"/>
              </a:lnSpc>
              <a:buFont typeface="Arial"/>
              <a:buChar char="•"/>
            </a:pPr>
            <a:r>
              <a:rPr lang="en-US" sz="1800" dirty="0" smtClean="0">
                <a:solidFill>
                  <a:srgbClr val="000000"/>
                </a:solidFill>
                <a:latin typeface="Arial"/>
                <a:cs typeface="Arial"/>
              </a:rPr>
              <a:t>Live in your home or community setting safely</a:t>
            </a:r>
          </a:p>
          <a:p>
            <a:pPr marL="285750" indent="-285750" eaLnBrk="1" hangingPunct="1">
              <a:lnSpc>
                <a:spcPct val="140000"/>
              </a:lnSpc>
              <a:buFont typeface="Arial"/>
              <a:buChar char="•"/>
            </a:pPr>
            <a:r>
              <a:rPr lang="en-US" sz="1800" dirty="0" smtClean="0">
                <a:solidFill>
                  <a:srgbClr val="000000"/>
                </a:solidFill>
                <a:latin typeface="Arial"/>
                <a:cs typeface="Arial"/>
              </a:rPr>
              <a:t>Need a high level of care for a disability or chronic condition</a:t>
            </a:r>
          </a:p>
          <a:p>
            <a:pPr marL="285750" indent="-285750" eaLnBrk="1" hangingPunct="1">
              <a:lnSpc>
                <a:spcPct val="140000"/>
              </a:lnSpc>
              <a:buFont typeface="Arial"/>
              <a:buChar char="•"/>
            </a:pPr>
            <a:r>
              <a:rPr lang="en-US" sz="1800" dirty="0" smtClean="0">
                <a:solidFill>
                  <a:srgbClr val="000000"/>
                </a:solidFill>
                <a:latin typeface="Arial"/>
                <a:cs typeface="Arial"/>
              </a:rPr>
              <a:t>Live in a ZIP code served by a PACE health plan </a:t>
            </a:r>
          </a:p>
        </p:txBody>
      </p:sp>
      <p:sp>
        <p:nvSpPr>
          <p:cNvPr id="13" name="Title 1"/>
          <p:cNvSpPr txBox="1">
            <a:spLocks/>
          </p:cNvSpPr>
          <p:nvPr/>
        </p:nvSpPr>
        <p:spPr>
          <a:xfrm>
            <a:off x="3975100" y="1132065"/>
            <a:ext cx="4799189" cy="13493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a:lstStyle>
          <a:p>
            <a:pPr>
              <a:lnSpc>
                <a:spcPct val="120000"/>
              </a:lnSpc>
            </a:pPr>
            <a:r>
              <a:rPr lang="en-US" sz="3100" dirty="0" smtClean="0">
                <a:solidFill>
                  <a:srgbClr val="000000"/>
                </a:solidFill>
                <a:latin typeface="Trebuchet MS" charset="0"/>
                <a:ea typeface="MS PGothic" charset="0"/>
              </a:rPr>
              <a:t>You may be eligible to enroll in a PACE program </a:t>
            </a:r>
            <a:endParaRPr lang="en-US" sz="3100" dirty="0">
              <a:solidFill>
                <a:srgbClr val="000000"/>
              </a:solidFill>
              <a:latin typeface="Trebuchet MS" charset="0"/>
              <a:ea typeface="MS PGothic" charset="0"/>
            </a:endParaRPr>
          </a:p>
        </p:txBody>
      </p:sp>
    </p:spTree>
    <p:extLst>
      <p:ext uri="{BB962C8B-B14F-4D97-AF65-F5344CB8AC3E}">
        <p14:creationId xmlns:p14="http://schemas.microsoft.com/office/powerpoint/2010/main" val="967043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0000"/>
                </a:solidFill>
                <a:latin typeface="Trebuchet MS"/>
                <a:cs typeface="Trebuchet MS"/>
              </a:rPr>
              <a:t>Value of Cal </a:t>
            </a:r>
            <a:r>
              <a:rPr lang="en-US" dirty="0" err="1" smtClean="0">
                <a:solidFill>
                  <a:srgbClr val="000000"/>
                </a:solidFill>
                <a:latin typeface="Trebuchet MS"/>
                <a:cs typeface="Trebuchet MS"/>
              </a:rPr>
              <a:t>MediConnect</a:t>
            </a:r>
            <a:endParaRPr lang="en-US" dirty="0">
              <a:solidFill>
                <a:srgbClr val="000000"/>
              </a:solidFill>
              <a:latin typeface="Trebuchet MS"/>
              <a:cs typeface="Trebuchet MS"/>
            </a:endParaRPr>
          </a:p>
        </p:txBody>
      </p:sp>
      <p:sp>
        <p:nvSpPr>
          <p:cNvPr id="3" name="Content Placeholder 2"/>
          <p:cNvSpPr>
            <a:spLocks noGrp="1"/>
          </p:cNvSpPr>
          <p:nvPr>
            <p:ph idx="1"/>
          </p:nvPr>
        </p:nvSpPr>
        <p:spPr/>
        <p:txBody>
          <a:bodyPr>
            <a:normAutofit/>
          </a:bodyPr>
          <a:lstStyle/>
          <a:p>
            <a:pPr>
              <a:spcAft>
                <a:spcPts val="2000"/>
              </a:spcAft>
            </a:pPr>
            <a:r>
              <a:rPr lang="en-US" sz="3600" dirty="0" smtClean="0">
                <a:solidFill>
                  <a:srgbClr val="000000"/>
                </a:solidFill>
                <a:latin typeface="Arial"/>
                <a:cs typeface="Arial"/>
              </a:rPr>
              <a:t>Care Coordination</a:t>
            </a:r>
          </a:p>
          <a:p>
            <a:r>
              <a:rPr lang="en-US" sz="3600" dirty="0" smtClean="0">
                <a:solidFill>
                  <a:srgbClr val="000000"/>
                </a:solidFill>
                <a:latin typeface="Arial"/>
                <a:cs typeface="Arial"/>
              </a:rPr>
              <a:t>Administrative Simplification</a:t>
            </a:r>
            <a:endParaRPr lang="en-US" sz="3600" dirty="0">
              <a:solidFill>
                <a:srgbClr val="000000"/>
              </a:solidFill>
              <a:latin typeface="Arial"/>
              <a:cs typeface="Arial"/>
            </a:endParaRPr>
          </a:p>
        </p:txBody>
      </p:sp>
      <p:sp>
        <p:nvSpPr>
          <p:cNvPr id="4" name="Slide Number Placeholder 3"/>
          <p:cNvSpPr>
            <a:spLocks noGrp="1"/>
          </p:cNvSpPr>
          <p:nvPr>
            <p:ph type="sldNum" sz="quarter" idx="12"/>
          </p:nvPr>
        </p:nvSpPr>
        <p:spPr/>
        <p:txBody>
          <a:bodyPr/>
          <a:lstStyle/>
          <a:p>
            <a:fld id="{CFE4BAC9-6D41-4691-9299-18EF07EF0177}" type="slidenum">
              <a:rPr lang="en-US" smtClean="0"/>
              <a:pPr/>
              <a:t>12</a:t>
            </a:fld>
            <a:endParaRPr lang="en-US"/>
          </a:p>
        </p:txBody>
      </p:sp>
    </p:spTree>
    <p:extLst>
      <p:ext uri="{BB962C8B-B14F-4D97-AF65-F5344CB8AC3E}">
        <p14:creationId xmlns:p14="http://schemas.microsoft.com/office/powerpoint/2010/main" val="3633293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FE4BAC9-6D41-4691-9299-18EF07EF0177}" type="slidenum">
              <a:rPr lang="en-US" smtClean="0">
                <a:solidFill>
                  <a:srgbClr val="000000"/>
                </a:solidFill>
              </a:rPr>
              <a:pPr/>
              <a:t>13</a:t>
            </a:fld>
            <a:endParaRPr lang="en-US" dirty="0">
              <a:solidFill>
                <a:srgbClr val="000000"/>
              </a:solidFill>
            </a:endParaRPr>
          </a:p>
        </p:txBody>
      </p:sp>
      <p:sp>
        <p:nvSpPr>
          <p:cNvPr id="5" name="Title 1"/>
          <p:cNvSpPr>
            <a:spLocks noGrp="1"/>
          </p:cNvSpPr>
          <p:nvPr>
            <p:ph type="title"/>
          </p:nvPr>
        </p:nvSpPr>
        <p:spPr>
          <a:xfrm>
            <a:off x="900112" y="244158"/>
            <a:ext cx="7345363" cy="1339850"/>
          </a:xfrm>
        </p:spPr>
        <p:txBody>
          <a:bodyPr>
            <a:normAutofit/>
          </a:bodyPr>
          <a:lstStyle/>
          <a:p>
            <a:r>
              <a:rPr lang="en-US" dirty="0" smtClean="0">
                <a:solidFill>
                  <a:srgbClr val="000000"/>
                </a:solidFill>
                <a:latin typeface="Trebuchet MS"/>
                <a:cs typeface="Trebuchet MS"/>
              </a:rPr>
              <a:t>Care Coordination</a:t>
            </a:r>
            <a:endParaRPr lang="en-US" dirty="0">
              <a:solidFill>
                <a:srgbClr val="000000"/>
              </a:solidFill>
              <a:latin typeface="Trebuchet MS"/>
              <a:cs typeface="Trebuchet MS"/>
            </a:endParaRPr>
          </a:p>
        </p:txBody>
      </p:sp>
      <p:sp>
        <p:nvSpPr>
          <p:cNvPr id="6" name="Content Placeholder 2"/>
          <p:cNvSpPr>
            <a:spLocks noGrp="1"/>
          </p:cNvSpPr>
          <p:nvPr>
            <p:ph idx="1"/>
          </p:nvPr>
        </p:nvSpPr>
        <p:spPr>
          <a:xfrm>
            <a:off x="581255" y="1828800"/>
            <a:ext cx="8051455" cy="4368800"/>
          </a:xfrm>
        </p:spPr>
        <p:txBody>
          <a:bodyPr>
            <a:normAutofit/>
          </a:bodyPr>
          <a:lstStyle/>
          <a:p>
            <a:pPr>
              <a:lnSpc>
                <a:spcPct val="130000"/>
              </a:lnSpc>
            </a:pPr>
            <a:r>
              <a:rPr lang="en-US" dirty="0" smtClean="0">
                <a:solidFill>
                  <a:srgbClr val="000000"/>
                </a:solidFill>
                <a:latin typeface="Arial"/>
                <a:cs typeface="Arial"/>
              </a:rPr>
              <a:t>Cal </a:t>
            </a:r>
            <a:r>
              <a:rPr lang="en-US" dirty="0" err="1" smtClean="0">
                <a:solidFill>
                  <a:srgbClr val="000000"/>
                </a:solidFill>
                <a:latin typeface="Arial"/>
                <a:cs typeface="Arial"/>
              </a:rPr>
              <a:t>MediConnect</a:t>
            </a:r>
            <a:r>
              <a:rPr lang="en-US" dirty="0" smtClean="0">
                <a:solidFill>
                  <a:srgbClr val="000000"/>
                </a:solidFill>
                <a:latin typeface="Arial"/>
                <a:cs typeface="Arial"/>
              </a:rPr>
              <a:t> plans will give providers information and resources to support care coordination.</a:t>
            </a:r>
          </a:p>
          <a:p>
            <a:pPr lvl="1">
              <a:lnSpc>
                <a:spcPct val="130000"/>
              </a:lnSpc>
            </a:pPr>
            <a:r>
              <a:rPr lang="en-US" dirty="0" smtClean="0">
                <a:solidFill>
                  <a:srgbClr val="000000"/>
                </a:solidFill>
                <a:latin typeface="Arial"/>
                <a:cs typeface="Arial"/>
              </a:rPr>
              <a:t>Health Risk Assessments (HRAs)</a:t>
            </a:r>
          </a:p>
          <a:p>
            <a:pPr lvl="1">
              <a:lnSpc>
                <a:spcPct val="130000"/>
              </a:lnSpc>
            </a:pPr>
            <a:r>
              <a:rPr lang="en-US" dirty="0" smtClean="0">
                <a:solidFill>
                  <a:srgbClr val="000000"/>
                </a:solidFill>
                <a:latin typeface="Arial"/>
                <a:cs typeface="Arial"/>
              </a:rPr>
              <a:t>Interdisciplinary Care Teams </a:t>
            </a:r>
          </a:p>
          <a:p>
            <a:pPr lvl="1">
              <a:lnSpc>
                <a:spcPct val="130000"/>
              </a:lnSpc>
            </a:pPr>
            <a:r>
              <a:rPr lang="en-US" dirty="0" smtClean="0">
                <a:solidFill>
                  <a:srgbClr val="000000"/>
                </a:solidFill>
                <a:latin typeface="Arial"/>
                <a:cs typeface="Arial"/>
              </a:rPr>
              <a:t>Individualized Care Plans</a:t>
            </a:r>
          </a:p>
          <a:p>
            <a:pPr lvl="1">
              <a:lnSpc>
                <a:spcPct val="130000"/>
              </a:lnSpc>
            </a:pPr>
            <a:r>
              <a:rPr lang="en-US" dirty="0" smtClean="0">
                <a:solidFill>
                  <a:srgbClr val="000000"/>
                </a:solidFill>
                <a:latin typeface="Arial"/>
                <a:cs typeface="Arial"/>
              </a:rPr>
              <a:t>Plan Care Coordinators</a:t>
            </a:r>
          </a:p>
          <a:p>
            <a:pPr>
              <a:lnSpc>
                <a:spcPct val="130000"/>
              </a:lnSpc>
            </a:pPr>
            <a:endParaRPr lang="en-US" dirty="0" smtClean="0">
              <a:solidFill>
                <a:srgbClr val="000000"/>
              </a:solidFill>
              <a:latin typeface="Arial"/>
              <a:cs typeface="Arial"/>
            </a:endParaRPr>
          </a:p>
        </p:txBody>
      </p:sp>
    </p:spTree>
    <p:extLst>
      <p:ext uri="{BB962C8B-B14F-4D97-AF65-F5344CB8AC3E}">
        <p14:creationId xmlns:p14="http://schemas.microsoft.com/office/powerpoint/2010/main" val="2015506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FE4BAC9-6D41-4691-9299-18EF07EF0177}" type="slidenum">
              <a:rPr lang="en-US" smtClean="0">
                <a:solidFill>
                  <a:srgbClr val="000000"/>
                </a:solidFill>
              </a:rPr>
              <a:pPr/>
              <a:t>14</a:t>
            </a:fld>
            <a:endParaRPr lang="en-US" dirty="0">
              <a:solidFill>
                <a:srgbClr val="000000"/>
              </a:solidFill>
            </a:endParaRPr>
          </a:p>
        </p:txBody>
      </p:sp>
      <p:sp>
        <p:nvSpPr>
          <p:cNvPr id="5" name="Title 1"/>
          <p:cNvSpPr>
            <a:spLocks noGrp="1"/>
          </p:cNvSpPr>
          <p:nvPr>
            <p:ph type="title"/>
          </p:nvPr>
        </p:nvSpPr>
        <p:spPr>
          <a:xfrm>
            <a:off x="900112" y="244158"/>
            <a:ext cx="7345363" cy="1339850"/>
          </a:xfrm>
        </p:spPr>
        <p:txBody>
          <a:bodyPr>
            <a:normAutofit/>
          </a:bodyPr>
          <a:lstStyle/>
          <a:p>
            <a:r>
              <a:rPr lang="en-US" dirty="0" smtClean="0">
                <a:solidFill>
                  <a:srgbClr val="000000"/>
                </a:solidFill>
                <a:latin typeface="Trebuchet MS"/>
                <a:cs typeface="Trebuchet MS"/>
              </a:rPr>
              <a:t>Health Risk Assessments</a:t>
            </a:r>
            <a:endParaRPr lang="en-US" dirty="0">
              <a:solidFill>
                <a:srgbClr val="000000"/>
              </a:solidFill>
              <a:latin typeface="Trebuchet MS"/>
              <a:cs typeface="Trebuchet MS"/>
            </a:endParaRPr>
          </a:p>
        </p:txBody>
      </p:sp>
      <p:sp>
        <p:nvSpPr>
          <p:cNvPr id="6" name="Content Placeholder 2"/>
          <p:cNvSpPr>
            <a:spLocks noGrp="1"/>
          </p:cNvSpPr>
          <p:nvPr>
            <p:ph idx="1"/>
          </p:nvPr>
        </p:nvSpPr>
        <p:spPr>
          <a:xfrm>
            <a:off x="581256" y="1828800"/>
            <a:ext cx="7664220" cy="4368800"/>
          </a:xfrm>
        </p:spPr>
        <p:txBody>
          <a:bodyPr>
            <a:normAutofit fontScale="92500" lnSpcReduction="10000"/>
          </a:bodyPr>
          <a:lstStyle/>
          <a:p>
            <a:pPr>
              <a:lnSpc>
                <a:spcPct val="130000"/>
              </a:lnSpc>
            </a:pPr>
            <a:r>
              <a:rPr lang="en-US" dirty="0" smtClean="0">
                <a:solidFill>
                  <a:srgbClr val="000000"/>
                </a:solidFill>
                <a:latin typeface="Arial"/>
                <a:cs typeface="Arial"/>
              </a:rPr>
              <a:t>Cal </a:t>
            </a:r>
            <a:r>
              <a:rPr lang="en-US" dirty="0" err="1" smtClean="0">
                <a:solidFill>
                  <a:srgbClr val="000000"/>
                </a:solidFill>
                <a:latin typeface="Arial"/>
                <a:cs typeface="Arial"/>
              </a:rPr>
              <a:t>MediConnect</a:t>
            </a:r>
            <a:r>
              <a:rPr lang="en-US" dirty="0" smtClean="0">
                <a:solidFill>
                  <a:srgbClr val="000000"/>
                </a:solidFill>
                <a:latin typeface="Arial"/>
                <a:cs typeface="Arial"/>
              </a:rPr>
              <a:t> plans will conduct HRAs to identify higher risk beneficiaries who could benefit from care coordination.</a:t>
            </a:r>
          </a:p>
          <a:p>
            <a:pPr lvl="1">
              <a:lnSpc>
                <a:spcPct val="130000"/>
              </a:lnSpc>
            </a:pPr>
            <a:r>
              <a:rPr lang="en-US" dirty="0" smtClean="0">
                <a:solidFill>
                  <a:srgbClr val="000000"/>
                </a:solidFill>
                <a:latin typeface="Arial"/>
                <a:cs typeface="Arial"/>
              </a:rPr>
              <a:t>These assessments will vary by plan, but all will include a core set of questions about a person’s </a:t>
            </a:r>
            <a:r>
              <a:rPr lang="en-US" dirty="0">
                <a:solidFill>
                  <a:srgbClr val="000000"/>
                </a:solidFill>
                <a:latin typeface="Arial"/>
                <a:cs typeface="Arial"/>
              </a:rPr>
              <a:t>primary, acute, LTSS, and behavioral health and functional </a:t>
            </a:r>
            <a:r>
              <a:rPr lang="en-US" dirty="0" smtClean="0">
                <a:solidFill>
                  <a:srgbClr val="000000"/>
                </a:solidFill>
                <a:latin typeface="Arial"/>
                <a:cs typeface="Arial"/>
              </a:rPr>
              <a:t>needs.</a:t>
            </a:r>
          </a:p>
          <a:p>
            <a:pPr lvl="1">
              <a:lnSpc>
                <a:spcPct val="130000"/>
              </a:lnSpc>
            </a:pPr>
            <a:r>
              <a:rPr lang="en-US" dirty="0" smtClean="0">
                <a:solidFill>
                  <a:srgbClr val="000000"/>
                </a:solidFill>
                <a:latin typeface="Arial"/>
                <a:cs typeface="Arial"/>
              </a:rPr>
              <a:t>For your patients, the plan will automatically send you the results within 10 days of assessment completion.</a:t>
            </a:r>
          </a:p>
          <a:p>
            <a:pPr lvl="1">
              <a:lnSpc>
                <a:spcPct val="130000"/>
              </a:lnSpc>
            </a:pPr>
            <a:r>
              <a:rPr lang="en-US" dirty="0" smtClean="0">
                <a:solidFill>
                  <a:srgbClr val="000000"/>
                </a:solidFill>
                <a:latin typeface="Arial"/>
                <a:cs typeface="Arial"/>
              </a:rPr>
              <a:t>HRAs will be complete within 45 – 90 days of enrollment, depending on a beneficiary’s risk.</a:t>
            </a:r>
          </a:p>
        </p:txBody>
      </p:sp>
    </p:spTree>
    <p:extLst>
      <p:ext uri="{BB962C8B-B14F-4D97-AF65-F5344CB8AC3E}">
        <p14:creationId xmlns:p14="http://schemas.microsoft.com/office/powerpoint/2010/main" val="2656992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FE4BAC9-6D41-4691-9299-18EF07EF0177}" type="slidenum">
              <a:rPr lang="en-US" smtClean="0">
                <a:solidFill>
                  <a:srgbClr val="000000"/>
                </a:solidFill>
              </a:rPr>
              <a:pPr/>
              <a:t>15</a:t>
            </a:fld>
            <a:endParaRPr lang="en-US" dirty="0">
              <a:solidFill>
                <a:srgbClr val="000000"/>
              </a:solidFill>
            </a:endParaRPr>
          </a:p>
        </p:txBody>
      </p:sp>
      <p:sp>
        <p:nvSpPr>
          <p:cNvPr id="5" name="Title 1"/>
          <p:cNvSpPr>
            <a:spLocks noGrp="1"/>
          </p:cNvSpPr>
          <p:nvPr>
            <p:ph type="title"/>
          </p:nvPr>
        </p:nvSpPr>
        <p:spPr>
          <a:xfrm>
            <a:off x="581255" y="244158"/>
            <a:ext cx="8094511" cy="1339850"/>
          </a:xfrm>
        </p:spPr>
        <p:txBody>
          <a:bodyPr>
            <a:normAutofit/>
          </a:bodyPr>
          <a:lstStyle/>
          <a:p>
            <a:r>
              <a:rPr lang="en-US" dirty="0" smtClean="0">
                <a:solidFill>
                  <a:srgbClr val="000000"/>
                </a:solidFill>
                <a:latin typeface="Trebuchet MS"/>
                <a:cs typeface="Trebuchet MS"/>
              </a:rPr>
              <a:t>Interdisciplinary Care Teams</a:t>
            </a:r>
            <a:endParaRPr lang="en-US" dirty="0">
              <a:solidFill>
                <a:srgbClr val="000000"/>
              </a:solidFill>
              <a:latin typeface="Trebuchet MS"/>
              <a:cs typeface="Trebuchet MS"/>
            </a:endParaRPr>
          </a:p>
        </p:txBody>
      </p:sp>
      <p:sp>
        <p:nvSpPr>
          <p:cNvPr id="6" name="Content Placeholder 2"/>
          <p:cNvSpPr>
            <a:spLocks noGrp="1"/>
          </p:cNvSpPr>
          <p:nvPr>
            <p:ph idx="1"/>
          </p:nvPr>
        </p:nvSpPr>
        <p:spPr>
          <a:xfrm>
            <a:off x="581255" y="1828800"/>
            <a:ext cx="8094511" cy="4368800"/>
          </a:xfrm>
        </p:spPr>
        <p:txBody>
          <a:bodyPr>
            <a:normAutofit/>
          </a:bodyPr>
          <a:lstStyle/>
          <a:p>
            <a:pPr>
              <a:lnSpc>
                <a:spcPct val="130000"/>
              </a:lnSpc>
            </a:pPr>
            <a:r>
              <a:rPr lang="en-US" dirty="0" smtClean="0">
                <a:solidFill>
                  <a:srgbClr val="000000"/>
                </a:solidFill>
                <a:latin typeface="Arial"/>
                <a:cs typeface="Arial"/>
              </a:rPr>
              <a:t>Higher risk beneficiaries will be provided with a care team to help manage and coordinate their care.</a:t>
            </a:r>
          </a:p>
          <a:p>
            <a:pPr lvl="1">
              <a:lnSpc>
                <a:spcPct val="130000"/>
              </a:lnSpc>
            </a:pPr>
            <a:r>
              <a:rPr lang="en-US" dirty="0" smtClean="0">
                <a:solidFill>
                  <a:srgbClr val="000000"/>
                </a:solidFill>
                <a:latin typeface="Arial"/>
                <a:cs typeface="Arial"/>
              </a:rPr>
              <a:t>Teams will be comprised </a:t>
            </a:r>
            <a:r>
              <a:rPr lang="en-US" dirty="0">
                <a:solidFill>
                  <a:srgbClr val="000000"/>
                </a:solidFill>
                <a:latin typeface="Arial"/>
                <a:cs typeface="Arial"/>
              </a:rPr>
              <a:t>of the beneficiary, the plan care coordinator and key </a:t>
            </a:r>
            <a:r>
              <a:rPr lang="en-US" dirty="0" smtClean="0">
                <a:solidFill>
                  <a:srgbClr val="000000"/>
                </a:solidFill>
                <a:latin typeface="Arial"/>
                <a:cs typeface="Arial"/>
              </a:rPr>
              <a:t>providers.</a:t>
            </a:r>
          </a:p>
          <a:p>
            <a:pPr lvl="1">
              <a:lnSpc>
                <a:spcPct val="130000"/>
              </a:lnSpc>
            </a:pPr>
            <a:r>
              <a:rPr lang="en-US" dirty="0" smtClean="0">
                <a:solidFill>
                  <a:srgbClr val="000000"/>
                </a:solidFill>
                <a:latin typeface="Arial"/>
                <a:cs typeface="Arial"/>
              </a:rPr>
              <a:t>The Cal </a:t>
            </a:r>
            <a:r>
              <a:rPr lang="en-US" dirty="0" err="1" smtClean="0">
                <a:solidFill>
                  <a:srgbClr val="000000"/>
                </a:solidFill>
                <a:latin typeface="Arial"/>
                <a:cs typeface="Arial"/>
              </a:rPr>
              <a:t>MediConnect</a:t>
            </a:r>
            <a:r>
              <a:rPr lang="en-US" dirty="0" smtClean="0">
                <a:solidFill>
                  <a:srgbClr val="000000"/>
                </a:solidFill>
                <a:latin typeface="Arial"/>
                <a:cs typeface="Arial"/>
              </a:rPr>
              <a:t> plan will ask you to participate in teams for your patients.  You can ask to be included in a care team.</a:t>
            </a:r>
          </a:p>
          <a:p>
            <a:pPr lvl="1">
              <a:lnSpc>
                <a:spcPct val="130000"/>
              </a:lnSpc>
            </a:pPr>
            <a:r>
              <a:rPr lang="en-US" dirty="0" smtClean="0">
                <a:solidFill>
                  <a:srgbClr val="000000"/>
                </a:solidFill>
                <a:latin typeface="Arial"/>
                <a:cs typeface="Arial"/>
              </a:rPr>
              <a:t>Your participation is valuable – you know your patients and what they need best.</a:t>
            </a:r>
          </a:p>
          <a:p>
            <a:pPr lvl="1">
              <a:lnSpc>
                <a:spcPct val="130000"/>
              </a:lnSpc>
            </a:pPr>
            <a:endParaRPr lang="en-US" dirty="0" smtClean="0">
              <a:solidFill>
                <a:srgbClr val="000000"/>
              </a:solidFill>
              <a:latin typeface="Arial"/>
              <a:cs typeface="Arial"/>
            </a:endParaRPr>
          </a:p>
        </p:txBody>
      </p:sp>
    </p:spTree>
    <p:extLst>
      <p:ext uri="{BB962C8B-B14F-4D97-AF65-F5344CB8AC3E}">
        <p14:creationId xmlns:p14="http://schemas.microsoft.com/office/powerpoint/2010/main" val="4285672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FE4BAC9-6D41-4691-9299-18EF07EF0177}" type="slidenum">
              <a:rPr lang="en-US" smtClean="0">
                <a:solidFill>
                  <a:srgbClr val="000000"/>
                </a:solidFill>
              </a:rPr>
              <a:pPr/>
              <a:t>16</a:t>
            </a:fld>
            <a:endParaRPr lang="en-US" dirty="0">
              <a:solidFill>
                <a:srgbClr val="000000"/>
              </a:solidFill>
            </a:endParaRPr>
          </a:p>
        </p:txBody>
      </p:sp>
      <p:sp>
        <p:nvSpPr>
          <p:cNvPr id="5" name="Title 1"/>
          <p:cNvSpPr>
            <a:spLocks noGrp="1"/>
          </p:cNvSpPr>
          <p:nvPr>
            <p:ph type="title"/>
          </p:nvPr>
        </p:nvSpPr>
        <p:spPr>
          <a:xfrm>
            <a:off x="581256" y="244158"/>
            <a:ext cx="7922287" cy="1339850"/>
          </a:xfrm>
        </p:spPr>
        <p:txBody>
          <a:bodyPr>
            <a:normAutofit/>
          </a:bodyPr>
          <a:lstStyle/>
          <a:p>
            <a:r>
              <a:rPr lang="en-US" dirty="0" smtClean="0">
                <a:solidFill>
                  <a:srgbClr val="000000"/>
                </a:solidFill>
                <a:latin typeface="Trebuchet MS"/>
                <a:cs typeface="Trebuchet MS"/>
              </a:rPr>
              <a:t>Interdisciplinary Care Teams</a:t>
            </a:r>
            <a:endParaRPr lang="en-US" dirty="0">
              <a:solidFill>
                <a:srgbClr val="000000"/>
              </a:solidFill>
              <a:latin typeface="Trebuchet MS"/>
              <a:cs typeface="Trebuchet MS"/>
            </a:endParaRPr>
          </a:p>
        </p:txBody>
      </p:sp>
      <p:sp>
        <p:nvSpPr>
          <p:cNvPr id="6" name="Content Placeholder 2"/>
          <p:cNvSpPr>
            <a:spLocks noGrp="1"/>
          </p:cNvSpPr>
          <p:nvPr>
            <p:ph idx="1"/>
          </p:nvPr>
        </p:nvSpPr>
        <p:spPr>
          <a:xfrm>
            <a:off x="581256" y="1828800"/>
            <a:ext cx="7664220" cy="4368800"/>
          </a:xfrm>
        </p:spPr>
        <p:txBody>
          <a:bodyPr>
            <a:normAutofit lnSpcReduction="10000"/>
          </a:bodyPr>
          <a:lstStyle/>
          <a:p>
            <a:pPr>
              <a:lnSpc>
                <a:spcPct val="130000"/>
              </a:lnSpc>
            </a:pPr>
            <a:r>
              <a:rPr lang="en-US" dirty="0" smtClean="0">
                <a:solidFill>
                  <a:srgbClr val="000000"/>
                </a:solidFill>
                <a:latin typeface="Arial"/>
                <a:cs typeface="Arial"/>
              </a:rPr>
              <a:t>As </a:t>
            </a:r>
            <a:r>
              <a:rPr lang="en-US" dirty="0">
                <a:solidFill>
                  <a:srgbClr val="000000"/>
                </a:solidFill>
                <a:latin typeface="Arial"/>
                <a:cs typeface="Arial"/>
              </a:rPr>
              <a:t>a member of the team, you will automatically receive information from the patient’s health risk assessment. </a:t>
            </a:r>
          </a:p>
          <a:p>
            <a:pPr lvl="1">
              <a:lnSpc>
                <a:spcPct val="130000"/>
              </a:lnSpc>
            </a:pPr>
            <a:r>
              <a:rPr lang="en-US" dirty="0">
                <a:solidFill>
                  <a:srgbClr val="000000"/>
                </a:solidFill>
                <a:latin typeface="Arial"/>
                <a:cs typeface="Arial"/>
              </a:rPr>
              <a:t>You also will be notified of a change in a patient’s health status, care plans, discharge plans, hospital admission, and nursing facility placements</a:t>
            </a:r>
            <a:r>
              <a:rPr lang="en-US" dirty="0" smtClean="0">
                <a:solidFill>
                  <a:srgbClr val="000000"/>
                </a:solidFill>
                <a:latin typeface="Arial"/>
                <a:cs typeface="Arial"/>
              </a:rPr>
              <a:t>.</a:t>
            </a:r>
          </a:p>
          <a:p>
            <a:pPr>
              <a:lnSpc>
                <a:spcPct val="130000"/>
              </a:lnSpc>
            </a:pPr>
            <a:r>
              <a:rPr lang="en-US" dirty="0" smtClean="0">
                <a:solidFill>
                  <a:srgbClr val="000000"/>
                </a:solidFill>
                <a:latin typeface="Arial"/>
                <a:cs typeface="Arial"/>
              </a:rPr>
              <a:t>Care teams will be coordinated by the plan, providing support rather than adding to a provider’s care and administrative burdens.</a:t>
            </a:r>
            <a:endParaRPr lang="en-US" dirty="0">
              <a:solidFill>
                <a:srgbClr val="000000"/>
              </a:solidFill>
              <a:latin typeface="Arial"/>
              <a:cs typeface="Arial"/>
            </a:endParaRPr>
          </a:p>
          <a:p>
            <a:pPr lvl="1">
              <a:lnSpc>
                <a:spcPct val="130000"/>
              </a:lnSpc>
            </a:pPr>
            <a:endParaRPr lang="en-US" dirty="0" smtClean="0">
              <a:solidFill>
                <a:srgbClr val="000000"/>
              </a:solidFill>
              <a:latin typeface="Arial"/>
              <a:cs typeface="Arial"/>
            </a:endParaRPr>
          </a:p>
          <a:p>
            <a:pPr lvl="1">
              <a:lnSpc>
                <a:spcPct val="130000"/>
              </a:lnSpc>
            </a:pPr>
            <a:endParaRPr lang="en-US" dirty="0" smtClean="0">
              <a:solidFill>
                <a:srgbClr val="000000"/>
              </a:solidFill>
              <a:latin typeface="Arial"/>
              <a:cs typeface="Arial"/>
            </a:endParaRPr>
          </a:p>
        </p:txBody>
      </p:sp>
    </p:spTree>
    <p:extLst>
      <p:ext uri="{BB962C8B-B14F-4D97-AF65-F5344CB8AC3E}">
        <p14:creationId xmlns:p14="http://schemas.microsoft.com/office/powerpoint/2010/main" val="18879241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FE4BAC9-6D41-4691-9299-18EF07EF0177}" type="slidenum">
              <a:rPr lang="en-US" smtClean="0">
                <a:solidFill>
                  <a:srgbClr val="000000"/>
                </a:solidFill>
              </a:rPr>
              <a:pPr/>
              <a:t>17</a:t>
            </a:fld>
            <a:endParaRPr lang="en-US" dirty="0">
              <a:solidFill>
                <a:srgbClr val="000000"/>
              </a:solidFill>
            </a:endParaRPr>
          </a:p>
        </p:txBody>
      </p:sp>
      <p:sp>
        <p:nvSpPr>
          <p:cNvPr id="5" name="Title 1"/>
          <p:cNvSpPr>
            <a:spLocks noGrp="1"/>
          </p:cNvSpPr>
          <p:nvPr>
            <p:ph type="title"/>
          </p:nvPr>
        </p:nvSpPr>
        <p:spPr>
          <a:xfrm>
            <a:off x="900112" y="244158"/>
            <a:ext cx="7345363" cy="1339850"/>
          </a:xfrm>
        </p:spPr>
        <p:txBody>
          <a:bodyPr>
            <a:normAutofit/>
          </a:bodyPr>
          <a:lstStyle/>
          <a:p>
            <a:r>
              <a:rPr lang="en-US" dirty="0" smtClean="0">
                <a:solidFill>
                  <a:srgbClr val="000000"/>
                </a:solidFill>
                <a:latin typeface="Trebuchet MS"/>
                <a:cs typeface="Trebuchet MS"/>
              </a:rPr>
              <a:t>Individualized Care Plans</a:t>
            </a:r>
            <a:endParaRPr lang="en-US" dirty="0">
              <a:solidFill>
                <a:srgbClr val="000000"/>
              </a:solidFill>
              <a:latin typeface="Trebuchet MS"/>
              <a:cs typeface="Trebuchet MS"/>
            </a:endParaRPr>
          </a:p>
        </p:txBody>
      </p:sp>
      <p:sp>
        <p:nvSpPr>
          <p:cNvPr id="6" name="Content Placeholder 2"/>
          <p:cNvSpPr>
            <a:spLocks noGrp="1"/>
          </p:cNvSpPr>
          <p:nvPr>
            <p:ph idx="1"/>
          </p:nvPr>
        </p:nvSpPr>
        <p:spPr>
          <a:xfrm>
            <a:off x="581256" y="1828800"/>
            <a:ext cx="7664220" cy="4368800"/>
          </a:xfrm>
        </p:spPr>
        <p:txBody>
          <a:bodyPr>
            <a:normAutofit fontScale="92500" lnSpcReduction="10000"/>
          </a:bodyPr>
          <a:lstStyle/>
          <a:p>
            <a:pPr>
              <a:lnSpc>
                <a:spcPct val="130000"/>
              </a:lnSpc>
            </a:pPr>
            <a:r>
              <a:rPr lang="en-US" dirty="0" smtClean="0">
                <a:solidFill>
                  <a:srgbClr val="000000"/>
                </a:solidFill>
                <a:latin typeface="Arial"/>
                <a:cs typeface="Arial"/>
              </a:rPr>
              <a:t>The care teams will develop and implement individualized care plans</a:t>
            </a:r>
            <a:r>
              <a:rPr lang="en-US" dirty="0">
                <a:solidFill>
                  <a:srgbClr val="000000"/>
                </a:solidFill>
                <a:latin typeface="Arial"/>
                <a:cs typeface="Arial"/>
              </a:rPr>
              <a:t> </a:t>
            </a:r>
            <a:r>
              <a:rPr lang="en-US" dirty="0" smtClean="0">
                <a:solidFill>
                  <a:srgbClr val="000000"/>
                </a:solidFill>
                <a:latin typeface="Arial"/>
                <a:cs typeface="Arial"/>
              </a:rPr>
              <a:t>for beneficiaries.</a:t>
            </a:r>
          </a:p>
          <a:p>
            <a:pPr>
              <a:lnSpc>
                <a:spcPct val="130000"/>
              </a:lnSpc>
            </a:pPr>
            <a:r>
              <a:rPr lang="en-US" dirty="0" smtClean="0">
                <a:solidFill>
                  <a:srgbClr val="000000"/>
                </a:solidFill>
                <a:latin typeface="Arial"/>
                <a:cs typeface="Arial"/>
              </a:rPr>
              <a:t>Care plans will facilitate timely access to primary care, specialty care, DME, medications, and other medical and long-term services and supports needed by the beneficiary.</a:t>
            </a:r>
          </a:p>
          <a:p>
            <a:pPr>
              <a:lnSpc>
                <a:spcPct val="130000"/>
              </a:lnSpc>
            </a:pPr>
            <a:r>
              <a:rPr lang="en-US" dirty="0" smtClean="0">
                <a:solidFill>
                  <a:srgbClr val="000000"/>
                </a:solidFill>
                <a:latin typeface="Arial"/>
                <a:cs typeface="Arial"/>
              </a:rPr>
              <a:t>Care plans can identify services not traditionally covered by </a:t>
            </a:r>
            <a:r>
              <a:rPr lang="en-US" dirty="0" err="1" smtClean="0">
                <a:solidFill>
                  <a:srgbClr val="000000"/>
                </a:solidFill>
                <a:latin typeface="Arial"/>
                <a:cs typeface="Arial"/>
              </a:rPr>
              <a:t>Medi</a:t>
            </a:r>
            <a:r>
              <a:rPr lang="en-US" dirty="0" smtClean="0">
                <a:solidFill>
                  <a:srgbClr val="000000"/>
                </a:solidFill>
                <a:latin typeface="Arial"/>
                <a:cs typeface="Arial"/>
              </a:rPr>
              <a:t>-Cal or Medicare that can help support beneficiaries.</a:t>
            </a:r>
          </a:p>
          <a:p>
            <a:pPr>
              <a:lnSpc>
                <a:spcPct val="130000"/>
              </a:lnSpc>
            </a:pPr>
            <a:endParaRPr lang="en-US" dirty="0" smtClean="0">
              <a:solidFill>
                <a:srgbClr val="000000"/>
              </a:solidFill>
              <a:latin typeface="Arial"/>
              <a:cs typeface="Arial"/>
            </a:endParaRPr>
          </a:p>
          <a:p>
            <a:pPr>
              <a:lnSpc>
                <a:spcPct val="130000"/>
              </a:lnSpc>
            </a:pPr>
            <a:endParaRPr lang="en-US" dirty="0" smtClean="0">
              <a:solidFill>
                <a:srgbClr val="000000"/>
              </a:solidFill>
              <a:latin typeface="Arial"/>
              <a:cs typeface="Arial"/>
            </a:endParaRPr>
          </a:p>
        </p:txBody>
      </p:sp>
    </p:spTree>
    <p:extLst>
      <p:ext uri="{BB962C8B-B14F-4D97-AF65-F5344CB8AC3E}">
        <p14:creationId xmlns:p14="http://schemas.microsoft.com/office/powerpoint/2010/main" val="3381951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FE4BAC9-6D41-4691-9299-18EF07EF0177}" type="slidenum">
              <a:rPr lang="en-US" smtClean="0">
                <a:solidFill>
                  <a:srgbClr val="000000"/>
                </a:solidFill>
              </a:rPr>
              <a:pPr/>
              <a:t>18</a:t>
            </a:fld>
            <a:endParaRPr lang="en-US" dirty="0">
              <a:solidFill>
                <a:srgbClr val="000000"/>
              </a:solidFill>
            </a:endParaRPr>
          </a:p>
        </p:txBody>
      </p:sp>
      <p:sp>
        <p:nvSpPr>
          <p:cNvPr id="5" name="Title 1"/>
          <p:cNvSpPr>
            <a:spLocks noGrp="1"/>
          </p:cNvSpPr>
          <p:nvPr>
            <p:ph type="title"/>
          </p:nvPr>
        </p:nvSpPr>
        <p:spPr>
          <a:xfrm>
            <a:off x="900112" y="244158"/>
            <a:ext cx="7345363" cy="1339850"/>
          </a:xfrm>
        </p:spPr>
        <p:txBody>
          <a:bodyPr>
            <a:normAutofit/>
          </a:bodyPr>
          <a:lstStyle/>
          <a:p>
            <a:r>
              <a:rPr lang="en-US" dirty="0" smtClean="0">
                <a:solidFill>
                  <a:srgbClr val="000000"/>
                </a:solidFill>
                <a:latin typeface="Trebuchet MS"/>
                <a:cs typeface="Trebuchet MS"/>
              </a:rPr>
              <a:t>Plan Care Coordinator</a:t>
            </a:r>
            <a:endParaRPr lang="en-US" dirty="0">
              <a:solidFill>
                <a:srgbClr val="000000"/>
              </a:solidFill>
              <a:latin typeface="Trebuchet MS"/>
              <a:cs typeface="Trebuchet MS"/>
            </a:endParaRPr>
          </a:p>
        </p:txBody>
      </p:sp>
      <p:sp>
        <p:nvSpPr>
          <p:cNvPr id="6" name="Content Placeholder 2"/>
          <p:cNvSpPr>
            <a:spLocks noGrp="1"/>
          </p:cNvSpPr>
          <p:nvPr>
            <p:ph idx="1"/>
          </p:nvPr>
        </p:nvSpPr>
        <p:spPr>
          <a:xfrm>
            <a:off x="581256" y="1828800"/>
            <a:ext cx="7664220" cy="4368800"/>
          </a:xfrm>
        </p:spPr>
        <p:txBody>
          <a:bodyPr>
            <a:normAutofit/>
          </a:bodyPr>
          <a:lstStyle/>
          <a:p>
            <a:pPr>
              <a:lnSpc>
                <a:spcPct val="130000"/>
              </a:lnSpc>
            </a:pPr>
            <a:r>
              <a:rPr lang="en-US" dirty="0" smtClean="0">
                <a:solidFill>
                  <a:srgbClr val="000000"/>
                </a:solidFill>
                <a:latin typeface="Arial"/>
                <a:cs typeface="Arial"/>
              </a:rPr>
              <a:t>The plan care coordinator helps facilitate communication among the beneficiary’s continuum of providers, including:</a:t>
            </a:r>
          </a:p>
          <a:p>
            <a:pPr lvl="1">
              <a:lnSpc>
                <a:spcPct val="130000"/>
              </a:lnSpc>
            </a:pPr>
            <a:r>
              <a:rPr lang="en-US" dirty="0" smtClean="0">
                <a:solidFill>
                  <a:srgbClr val="000000"/>
                </a:solidFill>
                <a:latin typeface="Arial"/>
                <a:cs typeface="Arial"/>
              </a:rPr>
              <a:t>Medical</a:t>
            </a:r>
          </a:p>
          <a:p>
            <a:pPr lvl="1">
              <a:lnSpc>
                <a:spcPct val="130000"/>
              </a:lnSpc>
            </a:pPr>
            <a:r>
              <a:rPr lang="en-US" dirty="0" smtClean="0">
                <a:solidFill>
                  <a:srgbClr val="000000"/>
                </a:solidFill>
                <a:latin typeface="Arial"/>
                <a:cs typeface="Arial"/>
              </a:rPr>
              <a:t>LTSS</a:t>
            </a:r>
          </a:p>
          <a:p>
            <a:pPr lvl="1">
              <a:lnSpc>
                <a:spcPct val="130000"/>
              </a:lnSpc>
            </a:pPr>
            <a:r>
              <a:rPr lang="en-US" dirty="0" smtClean="0">
                <a:solidFill>
                  <a:srgbClr val="000000"/>
                </a:solidFill>
                <a:latin typeface="Arial"/>
                <a:cs typeface="Arial"/>
              </a:rPr>
              <a:t>Behavioral Health</a:t>
            </a:r>
          </a:p>
          <a:p>
            <a:pPr>
              <a:lnSpc>
                <a:spcPct val="130000"/>
              </a:lnSpc>
            </a:pPr>
            <a:r>
              <a:rPr lang="en-US" dirty="0" smtClean="0">
                <a:solidFill>
                  <a:srgbClr val="000000"/>
                </a:solidFill>
                <a:latin typeface="Arial"/>
                <a:cs typeface="Arial"/>
              </a:rPr>
              <a:t>Communication processes will be developed jointly between the plan and providers.</a:t>
            </a:r>
          </a:p>
          <a:p>
            <a:pPr lvl="1">
              <a:lnSpc>
                <a:spcPct val="130000"/>
              </a:lnSpc>
            </a:pPr>
            <a:endParaRPr lang="en-US" dirty="0" smtClean="0">
              <a:solidFill>
                <a:srgbClr val="000000"/>
              </a:solidFill>
              <a:latin typeface="Arial"/>
              <a:cs typeface="Arial"/>
            </a:endParaRPr>
          </a:p>
        </p:txBody>
      </p:sp>
    </p:spTree>
    <p:extLst>
      <p:ext uri="{BB962C8B-B14F-4D97-AF65-F5344CB8AC3E}">
        <p14:creationId xmlns:p14="http://schemas.microsoft.com/office/powerpoint/2010/main" val="21913540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199" y="244158"/>
            <a:ext cx="8029928" cy="1339850"/>
          </a:xfrm>
        </p:spPr>
        <p:txBody>
          <a:bodyPr>
            <a:normAutofit/>
          </a:bodyPr>
          <a:lstStyle/>
          <a:p>
            <a:r>
              <a:rPr lang="en-US" dirty="0" smtClean="0">
                <a:solidFill>
                  <a:srgbClr val="000000"/>
                </a:solidFill>
                <a:latin typeface="Trebuchet MS"/>
                <a:cs typeface="Trebuchet MS"/>
              </a:rPr>
              <a:t>Care Coordination: Example</a:t>
            </a:r>
            <a:endParaRPr lang="en-US" dirty="0">
              <a:solidFill>
                <a:srgbClr val="000000"/>
              </a:solidFill>
              <a:latin typeface="Trebuchet MS"/>
              <a:cs typeface="Trebuchet MS"/>
            </a:endParaRPr>
          </a:p>
        </p:txBody>
      </p:sp>
      <p:sp>
        <p:nvSpPr>
          <p:cNvPr id="3" name="Content Placeholder 2"/>
          <p:cNvSpPr>
            <a:spLocks noGrp="1"/>
          </p:cNvSpPr>
          <p:nvPr>
            <p:ph idx="1"/>
          </p:nvPr>
        </p:nvSpPr>
        <p:spPr>
          <a:xfrm>
            <a:off x="900112" y="1918363"/>
            <a:ext cx="7345363" cy="1073435"/>
          </a:xfrm>
        </p:spPr>
        <p:txBody>
          <a:bodyPr/>
          <a:lstStyle/>
          <a:p>
            <a:pPr marL="0" indent="0">
              <a:buNone/>
            </a:pPr>
            <a:r>
              <a:rPr lang="en-US" dirty="0" smtClean="0">
                <a:solidFill>
                  <a:srgbClr val="000000"/>
                </a:solidFill>
                <a:latin typeface="Arial"/>
                <a:cs typeface="Arial"/>
              </a:rPr>
              <a:t>Patient X recently had a stroke and is back living at home.</a:t>
            </a:r>
          </a:p>
        </p:txBody>
      </p:sp>
      <p:sp>
        <p:nvSpPr>
          <p:cNvPr id="4" name="Slide Number Placeholder 3"/>
          <p:cNvSpPr>
            <a:spLocks noGrp="1"/>
          </p:cNvSpPr>
          <p:nvPr>
            <p:ph type="sldNum" sz="quarter" idx="12"/>
          </p:nvPr>
        </p:nvSpPr>
        <p:spPr/>
        <p:txBody>
          <a:bodyPr/>
          <a:lstStyle/>
          <a:p>
            <a:fld id="{CFE4BAC9-6D41-4691-9299-18EF07EF0177}" type="slidenum">
              <a:rPr lang="en-US" smtClean="0">
                <a:solidFill>
                  <a:srgbClr val="000000"/>
                </a:solidFill>
                <a:latin typeface="Arial"/>
                <a:cs typeface="Arial"/>
              </a:rPr>
              <a:pPr/>
              <a:t>19</a:t>
            </a:fld>
            <a:endParaRPr lang="en-US">
              <a:solidFill>
                <a:srgbClr val="000000"/>
              </a:solidFill>
              <a:latin typeface="Arial"/>
              <a:cs typeface="Arial"/>
            </a:endParaRPr>
          </a:p>
        </p:txBody>
      </p:sp>
      <p:sp>
        <p:nvSpPr>
          <p:cNvPr id="6" name="Rectangle 5"/>
          <p:cNvSpPr/>
          <p:nvPr/>
        </p:nvSpPr>
        <p:spPr>
          <a:xfrm>
            <a:off x="538199" y="2991667"/>
            <a:ext cx="3652801" cy="2923878"/>
          </a:xfrm>
          <a:prstGeom prst="rect">
            <a:avLst/>
          </a:prstGeom>
        </p:spPr>
        <p:txBody>
          <a:bodyPr wrap="square">
            <a:spAutoFit/>
          </a:bodyPr>
          <a:lstStyle/>
          <a:p>
            <a:r>
              <a:rPr lang="en-US" sz="2300" b="1" dirty="0">
                <a:solidFill>
                  <a:srgbClr val="000000"/>
                </a:solidFill>
                <a:latin typeface="Arial"/>
                <a:cs typeface="Arial"/>
              </a:rPr>
              <a:t>Before Cal </a:t>
            </a:r>
            <a:r>
              <a:rPr lang="en-US" sz="2300" b="1" dirty="0" err="1">
                <a:solidFill>
                  <a:srgbClr val="000000"/>
                </a:solidFill>
                <a:latin typeface="Arial"/>
                <a:cs typeface="Arial"/>
              </a:rPr>
              <a:t>MediConnect</a:t>
            </a:r>
            <a:r>
              <a:rPr lang="en-US" sz="2300" b="1" dirty="0">
                <a:solidFill>
                  <a:srgbClr val="000000"/>
                </a:solidFill>
                <a:latin typeface="Arial"/>
                <a:cs typeface="Arial"/>
              </a:rPr>
              <a:t>, </a:t>
            </a:r>
            <a:r>
              <a:rPr lang="en-US" sz="2300" dirty="0">
                <a:solidFill>
                  <a:srgbClr val="000000"/>
                </a:solidFill>
                <a:latin typeface="Arial"/>
                <a:cs typeface="Arial"/>
              </a:rPr>
              <a:t>the patient would have to navigate Medicare, </a:t>
            </a:r>
            <a:r>
              <a:rPr lang="en-US" sz="2300" dirty="0" err="1">
                <a:solidFill>
                  <a:srgbClr val="000000"/>
                </a:solidFill>
                <a:latin typeface="Arial"/>
                <a:cs typeface="Arial"/>
              </a:rPr>
              <a:t>Medi</a:t>
            </a:r>
            <a:r>
              <a:rPr lang="en-US" sz="2300" dirty="0">
                <a:solidFill>
                  <a:srgbClr val="000000"/>
                </a:solidFill>
                <a:latin typeface="Arial"/>
                <a:cs typeface="Arial"/>
              </a:rPr>
              <a:t>-Cal and county agencies to get needed social services – often relying on their doctor’s office staff for </a:t>
            </a:r>
            <a:r>
              <a:rPr lang="en-US" sz="2300" dirty="0" smtClean="0">
                <a:solidFill>
                  <a:srgbClr val="000000"/>
                </a:solidFill>
                <a:latin typeface="Arial"/>
                <a:cs typeface="Arial"/>
              </a:rPr>
              <a:t>help.</a:t>
            </a:r>
            <a:endParaRPr lang="en-US" sz="2300" dirty="0">
              <a:solidFill>
                <a:srgbClr val="000000"/>
              </a:solidFill>
              <a:latin typeface="Arial"/>
              <a:cs typeface="Arial"/>
            </a:endParaRPr>
          </a:p>
        </p:txBody>
      </p:sp>
      <p:sp>
        <p:nvSpPr>
          <p:cNvPr id="7" name="Rectangle 6"/>
          <p:cNvSpPr/>
          <p:nvPr/>
        </p:nvSpPr>
        <p:spPr>
          <a:xfrm>
            <a:off x="4572000" y="2983726"/>
            <a:ext cx="3996127" cy="3631764"/>
          </a:xfrm>
          <a:prstGeom prst="rect">
            <a:avLst/>
          </a:prstGeom>
        </p:spPr>
        <p:txBody>
          <a:bodyPr wrap="square">
            <a:spAutoFit/>
          </a:bodyPr>
          <a:lstStyle/>
          <a:p>
            <a:r>
              <a:rPr lang="en-US" sz="2300" b="1" dirty="0" smtClean="0">
                <a:solidFill>
                  <a:srgbClr val="000000"/>
                </a:solidFill>
                <a:latin typeface="Arial"/>
                <a:cs typeface="Arial"/>
              </a:rPr>
              <a:t>Under Cal </a:t>
            </a:r>
            <a:r>
              <a:rPr lang="en-US" sz="2300" b="1" dirty="0" err="1" smtClean="0">
                <a:solidFill>
                  <a:srgbClr val="000000"/>
                </a:solidFill>
                <a:latin typeface="Arial"/>
                <a:cs typeface="Arial"/>
              </a:rPr>
              <a:t>MediConnect</a:t>
            </a:r>
            <a:r>
              <a:rPr lang="en-US" sz="2300" b="1" dirty="0" smtClean="0">
                <a:solidFill>
                  <a:srgbClr val="000000"/>
                </a:solidFill>
                <a:latin typeface="Arial"/>
                <a:cs typeface="Arial"/>
              </a:rPr>
              <a:t>, </a:t>
            </a:r>
            <a:r>
              <a:rPr lang="en-US" sz="2300" dirty="0" smtClean="0">
                <a:solidFill>
                  <a:srgbClr val="000000"/>
                </a:solidFill>
                <a:latin typeface="Arial"/>
                <a:cs typeface="Arial"/>
              </a:rPr>
              <a:t>a plan care coordinator will ensure the patient has: </a:t>
            </a:r>
          </a:p>
          <a:p>
            <a:pPr marL="342900" indent="-342900">
              <a:buFont typeface="Arial"/>
              <a:buChar char="•"/>
            </a:pPr>
            <a:r>
              <a:rPr lang="en-US" sz="2300" dirty="0" smtClean="0">
                <a:solidFill>
                  <a:srgbClr val="000000"/>
                </a:solidFill>
                <a:latin typeface="Arial"/>
                <a:cs typeface="Arial"/>
              </a:rPr>
              <a:t>Transportation to appointments</a:t>
            </a:r>
          </a:p>
          <a:p>
            <a:pPr marL="342900" indent="-342900">
              <a:buFont typeface="Arial"/>
              <a:buChar char="•"/>
            </a:pPr>
            <a:r>
              <a:rPr lang="en-US" sz="2300" dirty="0" smtClean="0">
                <a:solidFill>
                  <a:srgbClr val="000000"/>
                </a:solidFill>
                <a:latin typeface="Arial"/>
                <a:cs typeface="Arial"/>
              </a:rPr>
              <a:t>Coverage for prescriptions</a:t>
            </a:r>
          </a:p>
          <a:p>
            <a:pPr marL="342900" indent="-342900">
              <a:buFont typeface="Arial"/>
              <a:buChar char="•"/>
            </a:pPr>
            <a:r>
              <a:rPr lang="en-US" sz="2300" dirty="0" smtClean="0">
                <a:solidFill>
                  <a:srgbClr val="000000"/>
                </a:solidFill>
                <a:latin typeface="Arial"/>
                <a:cs typeface="Arial"/>
              </a:rPr>
              <a:t>Meals on Wheels </a:t>
            </a:r>
          </a:p>
          <a:p>
            <a:pPr marL="342900" indent="-342900">
              <a:buFont typeface="Arial"/>
              <a:buChar char="•"/>
            </a:pPr>
            <a:r>
              <a:rPr lang="en-US" sz="2300" dirty="0" smtClean="0">
                <a:solidFill>
                  <a:srgbClr val="000000"/>
                </a:solidFill>
                <a:latin typeface="Arial"/>
                <a:cs typeface="Arial"/>
              </a:rPr>
              <a:t>Other support for activities of daily living</a:t>
            </a:r>
          </a:p>
          <a:p>
            <a:pPr marL="342900" indent="-342900">
              <a:buFont typeface="Arial"/>
              <a:buChar char="•"/>
            </a:pPr>
            <a:endParaRPr lang="en-US" sz="2300" dirty="0">
              <a:solidFill>
                <a:srgbClr val="000000"/>
              </a:solidFill>
              <a:latin typeface="Arial"/>
              <a:cs typeface="Arial"/>
            </a:endParaRPr>
          </a:p>
        </p:txBody>
      </p:sp>
    </p:spTree>
    <p:extLst>
      <p:ext uri="{BB962C8B-B14F-4D97-AF65-F5344CB8AC3E}">
        <p14:creationId xmlns:p14="http://schemas.microsoft.com/office/powerpoint/2010/main" val="154968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latin typeface="Trebuchet MS"/>
                <a:cs typeface="Trebuchet MS"/>
              </a:rPr>
              <a:t>Roadmap</a:t>
            </a:r>
            <a:endParaRPr lang="en-US" dirty="0">
              <a:solidFill>
                <a:srgbClr val="000000"/>
              </a:solidFill>
              <a:latin typeface="Trebuchet MS"/>
              <a:cs typeface="Trebuchet MS"/>
            </a:endParaRPr>
          </a:p>
        </p:txBody>
      </p:sp>
      <p:sp>
        <p:nvSpPr>
          <p:cNvPr id="3" name="Content Placeholder 2"/>
          <p:cNvSpPr>
            <a:spLocks noGrp="1"/>
          </p:cNvSpPr>
          <p:nvPr>
            <p:ph idx="1"/>
          </p:nvPr>
        </p:nvSpPr>
        <p:spPr/>
        <p:txBody>
          <a:bodyPr>
            <a:normAutofit/>
          </a:bodyPr>
          <a:lstStyle/>
          <a:p>
            <a:r>
              <a:rPr lang="en-US" sz="2600" dirty="0" smtClean="0">
                <a:solidFill>
                  <a:srgbClr val="000000"/>
                </a:solidFill>
                <a:latin typeface="Arial"/>
                <a:cs typeface="Arial"/>
              </a:rPr>
              <a:t>About the Coordinated Care Initiative</a:t>
            </a:r>
          </a:p>
          <a:p>
            <a:r>
              <a:rPr lang="en-US" sz="2600" dirty="0" smtClean="0">
                <a:solidFill>
                  <a:srgbClr val="000000"/>
                </a:solidFill>
                <a:latin typeface="Arial"/>
                <a:cs typeface="Arial"/>
              </a:rPr>
              <a:t>Value of Cal </a:t>
            </a:r>
            <a:r>
              <a:rPr lang="en-US" sz="2600" dirty="0" err="1" smtClean="0">
                <a:solidFill>
                  <a:srgbClr val="000000"/>
                </a:solidFill>
                <a:latin typeface="Arial"/>
                <a:cs typeface="Arial"/>
              </a:rPr>
              <a:t>MediConnect</a:t>
            </a:r>
            <a:r>
              <a:rPr lang="en-US" sz="2600" dirty="0" smtClean="0">
                <a:solidFill>
                  <a:srgbClr val="000000"/>
                </a:solidFill>
                <a:latin typeface="Arial"/>
                <a:cs typeface="Arial"/>
              </a:rPr>
              <a:t> for Providers</a:t>
            </a:r>
          </a:p>
          <a:p>
            <a:r>
              <a:rPr lang="en-US" sz="2600" dirty="0" smtClean="0">
                <a:solidFill>
                  <a:srgbClr val="000000"/>
                </a:solidFill>
                <a:latin typeface="Arial"/>
                <a:cs typeface="Arial"/>
              </a:rPr>
              <a:t>Participating in Cal </a:t>
            </a:r>
            <a:r>
              <a:rPr lang="en-US" sz="2600" dirty="0" err="1" smtClean="0">
                <a:solidFill>
                  <a:srgbClr val="000000"/>
                </a:solidFill>
                <a:latin typeface="Arial"/>
                <a:cs typeface="Arial"/>
              </a:rPr>
              <a:t>MediConnect</a:t>
            </a:r>
            <a:endParaRPr lang="en-US" sz="2600" dirty="0" smtClean="0">
              <a:solidFill>
                <a:srgbClr val="000000"/>
              </a:solidFill>
              <a:latin typeface="Arial"/>
              <a:cs typeface="Arial"/>
            </a:endParaRPr>
          </a:p>
          <a:p>
            <a:r>
              <a:rPr lang="en-US" sz="2600" dirty="0" smtClean="0">
                <a:solidFill>
                  <a:srgbClr val="000000"/>
                </a:solidFill>
                <a:latin typeface="Arial"/>
                <a:cs typeface="Arial"/>
              </a:rPr>
              <a:t>Key Consumer Protections</a:t>
            </a:r>
            <a:endParaRPr lang="en-US" sz="2600" dirty="0">
              <a:solidFill>
                <a:srgbClr val="000000"/>
              </a:solidFill>
              <a:latin typeface="Arial"/>
              <a:cs typeface="Arial"/>
            </a:endParaRPr>
          </a:p>
        </p:txBody>
      </p:sp>
      <p:sp>
        <p:nvSpPr>
          <p:cNvPr id="4" name="Slide Number Placeholder 3"/>
          <p:cNvSpPr>
            <a:spLocks noGrp="1"/>
          </p:cNvSpPr>
          <p:nvPr>
            <p:ph type="sldNum" sz="quarter" idx="12"/>
          </p:nvPr>
        </p:nvSpPr>
        <p:spPr/>
        <p:txBody>
          <a:bodyPr/>
          <a:lstStyle/>
          <a:p>
            <a:fld id="{CFE4BAC9-6D41-4691-9299-18EF07EF0177}" type="slidenum">
              <a:rPr lang="en-US" smtClean="0"/>
              <a:pPr/>
              <a:t>2</a:t>
            </a:fld>
            <a:endParaRPr lang="en-US"/>
          </a:p>
        </p:txBody>
      </p:sp>
    </p:spTree>
    <p:extLst>
      <p:ext uri="{BB962C8B-B14F-4D97-AF65-F5344CB8AC3E}">
        <p14:creationId xmlns:p14="http://schemas.microsoft.com/office/powerpoint/2010/main" val="3209056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199" y="244158"/>
            <a:ext cx="7986872" cy="1339850"/>
          </a:xfrm>
        </p:spPr>
        <p:txBody>
          <a:bodyPr>
            <a:normAutofit fontScale="90000"/>
          </a:bodyPr>
          <a:lstStyle/>
          <a:p>
            <a:r>
              <a:rPr lang="en-US" dirty="0" smtClean="0">
                <a:solidFill>
                  <a:schemeClr val="tx1"/>
                </a:solidFill>
                <a:latin typeface="Trebuchet MS"/>
                <a:cs typeface="Trebuchet MS"/>
              </a:rPr>
              <a:t>Administrative Simplification</a:t>
            </a:r>
            <a:endParaRPr lang="en-US" dirty="0">
              <a:solidFill>
                <a:schemeClr val="tx1"/>
              </a:solidFill>
              <a:latin typeface="Trebuchet MS"/>
              <a:cs typeface="Trebuchet MS"/>
            </a:endParaRPr>
          </a:p>
        </p:txBody>
      </p:sp>
      <p:sp>
        <p:nvSpPr>
          <p:cNvPr id="3" name="Content Placeholder 2"/>
          <p:cNvSpPr>
            <a:spLocks noGrp="1"/>
          </p:cNvSpPr>
          <p:nvPr>
            <p:ph idx="1"/>
          </p:nvPr>
        </p:nvSpPr>
        <p:spPr>
          <a:xfrm>
            <a:off x="900112" y="1981200"/>
            <a:ext cx="7345363" cy="4211321"/>
          </a:xfrm>
        </p:spPr>
        <p:txBody>
          <a:bodyPr>
            <a:normAutofit/>
          </a:bodyPr>
          <a:lstStyle/>
          <a:p>
            <a:r>
              <a:rPr lang="en-US" b="1" dirty="0" smtClean="0">
                <a:solidFill>
                  <a:srgbClr val="000000"/>
                </a:solidFill>
                <a:latin typeface="Arial"/>
                <a:cs typeface="Arial"/>
              </a:rPr>
              <a:t>Under Cal </a:t>
            </a:r>
            <a:r>
              <a:rPr lang="en-US" b="1" dirty="0" err="1" smtClean="0">
                <a:solidFill>
                  <a:srgbClr val="000000"/>
                </a:solidFill>
                <a:latin typeface="Arial"/>
                <a:cs typeface="Arial"/>
              </a:rPr>
              <a:t>MediConnect</a:t>
            </a:r>
            <a:r>
              <a:rPr lang="en-US" b="1" dirty="0" smtClean="0">
                <a:solidFill>
                  <a:srgbClr val="000000"/>
                </a:solidFill>
                <a:latin typeface="Arial"/>
                <a:cs typeface="Arial"/>
              </a:rPr>
              <a:t>, </a:t>
            </a:r>
            <a:r>
              <a:rPr lang="en-US" dirty="0" smtClean="0">
                <a:solidFill>
                  <a:srgbClr val="000000"/>
                </a:solidFill>
                <a:latin typeface="Arial"/>
                <a:cs typeface="Arial"/>
              </a:rPr>
              <a:t>you will have one point of contact – the health plan – for all benefit questions and claims.</a:t>
            </a:r>
          </a:p>
          <a:p>
            <a:r>
              <a:rPr lang="en-US" b="1" dirty="0" smtClean="0">
                <a:solidFill>
                  <a:srgbClr val="000000"/>
                </a:solidFill>
                <a:latin typeface="Arial"/>
                <a:cs typeface="Arial"/>
              </a:rPr>
              <a:t>Under MLTSS, </a:t>
            </a:r>
            <a:r>
              <a:rPr lang="en-US" dirty="0" smtClean="0">
                <a:solidFill>
                  <a:srgbClr val="000000"/>
                </a:solidFill>
                <a:latin typeface="Arial"/>
                <a:cs typeface="Arial"/>
              </a:rPr>
              <a:t>Medicare services will still need to be billed to Medicare, </a:t>
            </a:r>
            <a:r>
              <a:rPr lang="en-US" dirty="0" err="1" smtClean="0">
                <a:solidFill>
                  <a:srgbClr val="000000"/>
                </a:solidFill>
                <a:latin typeface="Arial"/>
                <a:cs typeface="Arial"/>
              </a:rPr>
              <a:t>Medi</a:t>
            </a:r>
            <a:r>
              <a:rPr lang="en-US" dirty="0" smtClean="0">
                <a:solidFill>
                  <a:srgbClr val="000000"/>
                </a:solidFill>
                <a:latin typeface="Arial"/>
                <a:cs typeface="Arial"/>
              </a:rPr>
              <a:t>-Cal services will need to be billed to the MLTSS managed care plan.  And services covered by both programs will be billed with Medicare as primary and </a:t>
            </a:r>
            <a:r>
              <a:rPr lang="en-US" dirty="0" err="1" smtClean="0">
                <a:solidFill>
                  <a:srgbClr val="000000"/>
                </a:solidFill>
                <a:latin typeface="Arial"/>
                <a:cs typeface="Arial"/>
              </a:rPr>
              <a:t>Medi</a:t>
            </a:r>
            <a:r>
              <a:rPr lang="en-US" dirty="0" smtClean="0">
                <a:solidFill>
                  <a:srgbClr val="000000"/>
                </a:solidFill>
                <a:latin typeface="Arial"/>
                <a:cs typeface="Arial"/>
              </a:rPr>
              <a:t>-Cal as secondary payer.</a:t>
            </a:r>
            <a:endParaRPr lang="en-US" b="1" dirty="0" smtClean="0">
              <a:solidFill>
                <a:srgbClr val="000000"/>
              </a:solidFill>
              <a:latin typeface="Arial"/>
              <a:cs typeface="Arial"/>
            </a:endParaRPr>
          </a:p>
        </p:txBody>
      </p:sp>
      <p:sp>
        <p:nvSpPr>
          <p:cNvPr id="4" name="Slide Number Placeholder 3"/>
          <p:cNvSpPr>
            <a:spLocks noGrp="1"/>
          </p:cNvSpPr>
          <p:nvPr>
            <p:ph type="sldNum" sz="quarter" idx="12"/>
          </p:nvPr>
        </p:nvSpPr>
        <p:spPr/>
        <p:txBody>
          <a:bodyPr/>
          <a:lstStyle/>
          <a:p>
            <a:fld id="{CFE4BAC9-6D41-4691-9299-18EF07EF0177}" type="slidenum">
              <a:rPr lang="en-US" smtClean="0"/>
              <a:pPr/>
              <a:t>20</a:t>
            </a:fld>
            <a:endParaRPr lang="en-US"/>
          </a:p>
        </p:txBody>
      </p:sp>
    </p:spTree>
    <p:extLst>
      <p:ext uri="{BB962C8B-B14F-4D97-AF65-F5344CB8AC3E}">
        <p14:creationId xmlns:p14="http://schemas.microsoft.com/office/powerpoint/2010/main" val="89263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FE4BAC9-6D41-4691-9299-18EF07EF0177}" type="slidenum">
              <a:rPr lang="en-US" smtClean="0"/>
              <a:pPr/>
              <a:t>21</a:t>
            </a:fld>
            <a:endParaRPr lang="en-US"/>
          </a:p>
        </p:txBody>
      </p:sp>
      <p:sp>
        <p:nvSpPr>
          <p:cNvPr id="5" name="Title 3"/>
          <p:cNvSpPr>
            <a:spLocks noGrp="1"/>
          </p:cNvSpPr>
          <p:nvPr>
            <p:ph type="title"/>
          </p:nvPr>
        </p:nvSpPr>
        <p:spPr>
          <a:xfrm>
            <a:off x="279400" y="244158"/>
            <a:ext cx="8597899" cy="1339850"/>
          </a:xfrm>
        </p:spPr>
        <p:txBody>
          <a:bodyPr>
            <a:normAutofit fontScale="90000"/>
          </a:bodyPr>
          <a:lstStyle/>
          <a:p>
            <a:r>
              <a:rPr lang="en-US" dirty="0">
                <a:solidFill>
                  <a:srgbClr val="000000"/>
                </a:solidFill>
                <a:latin typeface="Trebuchet MS"/>
                <a:cs typeface="Trebuchet MS"/>
              </a:rPr>
              <a:t>Participating in Cal </a:t>
            </a:r>
            <a:r>
              <a:rPr lang="en-US" dirty="0" err="1">
                <a:solidFill>
                  <a:srgbClr val="000000"/>
                </a:solidFill>
                <a:latin typeface="Trebuchet MS"/>
                <a:cs typeface="Trebuchet MS"/>
              </a:rPr>
              <a:t>MediConnect</a:t>
            </a:r>
            <a:endParaRPr lang="en-US" dirty="0">
              <a:solidFill>
                <a:srgbClr val="000000"/>
              </a:solidFill>
            </a:endParaRPr>
          </a:p>
        </p:txBody>
      </p:sp>
      <p:sp>
        <p:nvSpPr>
          <p:cNvPr id="6" name="Content Placeholder 2"/>
          <p:cNvSpPr>
            <a:spLocks noGrp="1"/>
          </p:cNvSpPr>
          <p:nvPr>
            <p:ph idx="1"/>
          </p:nvPr>
        </p:nvSpPr>
        <p:spPr>
          <a:xfrm>
            <a:off x="457200" y="2324562"/>
            <a:ext cx="8229600" cy="4031787"/>
          </a:xfrm>
        </p:spPr>
        <p:txBody>
          <a:bodyPr>
            <a:normAutofit/>
          </a:bodyPr>
          <a:lstStyle/>
          <a:p>
            <a:pPr marL="365125" lvl="1" indent="-255588">
              <a:buClrTx/>
              <a:buFont typeface="Georgia" charset="0"/>
              <a:buChar char="•"/>
            </a:pPr>
            <a:r>
              <a:rPr lang="en-US" sz="3600" dirty="0" smtClean="0">
                <a:solidFill>
                  <a:srgbClr val="000000"/>
                </a:solidFill>
                <a:latin typeface="Arial"/>
                <a:ea typeface="MS PGothic" charset="0"/>
                <a:cs typeface="Arial"/>
              </a:rPr>
              <a:t>How Providers Will be Paid</a:t>
            </a:r>
          </a:p>
          <a:p>
            <a:pPr marL="109537" lvl="1" indent="0">
              <a:buClrTx/>
              <a:buNone/>
            </a:pPr>
            <a:endParaRPr lang="en-US" sz="3600" dirty="0" smtClean="0">
              <a:solidFill>
                <a:srgbClr val="000000"/>
              </a:solidFill>
              <a:latin typeface="Arial"/>
              <a:ea typeface="MS PGothic" charset="0"/>
              <a:cs typeface="Arial"/>
            </a:endParaRPr>
          </a:p>
          <a:p>
            <a:pPr marL="365125" lvl="1" indent="-255588">
              <a:buClrTx/>
              <a:buFont typeface="Georgia" charset="0"/>
              <a:buChar char="•"/>
            </a:pPr>
            <a:r>
              <a:rPr lang="en-US" sz="3600" dirty="0">
                <a:solidFill>
                  <a:srgbClr val="000000"/>
                </a:solidFill>
                <a:latin typeface="Arial"/>
                <a:ea typeface="MS PGothic" charset="0"/>
                <a:cs typeface="Arial"/>
              </a:rPr>
              <a:t>Contracting with </a:t>
            </a:r>
            <a:r>
              <a:rPr lang="en-US" sz="3600" dirty="0" smtClean="0">
                <a:solidFill>
                  <a:srgbClr val="000000"/>
                </a:solidFill>
                <a:latin typeface="Arial"/>
                <a:ea typeface="MS PGothic" charset="0"/>
                <a:cs typeface="Arial"/>
              </a:rPr>
              <a:t>Plans</a:t>
            </a:r>
          </a:p>
          <a:p>
            <a:pPr marL="109537" lvl="1" indent="0">
              <a:buClrTx/>
              <a:buNone/>
            </a:pPr>
            <a:endParaRPr lang="en-US" sz="3600" dirty="0">
              <a:solidFill>
                <a:srgbClr val="000000"/>
              </a:solidFill>
              <a:latin typeface="Arial"/>
              <a:ea typeface="MS PGothic" charset="0"/>
              <a:cs typeface="Arial"/>
            </a:endParaRPr>
          </a:p>
          <a:p>
            <a:pPr marL="365125" lvl="1" indent="-255588">
              <a:buClrTx/>
              <a:buFont typeface="Georgia" charset="0"/>
              <a:buChar char="•"/>
            </a:pPr>
            <a:r>
              <a:rPr lang="en-US" sz="3600" dirty="0" smtClean="0">
                <a:solidFill>
                  <a:srgbClr val="000000"/>
                </a:solidFill>
                <a:latin typeface="Arial"/>
                <a:ea typeface="MS PGothic" charset="0"/>
                <a:cs typeface="Arial"/>
              </a:rPr>
              <a:t>Continuity of Care </a:t>
            </a:r>
            <a:endParaRPr lang="en-US" sz="3600" dirty="0">
              <a:solidFill>
                <a:srgbClr val="000000"/>
              </a:solidFill>
              <a:latin typeface="Arial"/>
              <a:ea typeface="MS PGothic" charset="0"/>
              <a:cs typeface="Arial"/>
            </a:endParaRPr>
          </a:p>
        </p:txBody>
      </p:sp>
    </p:spTree>
    <p:extLst>
      <p:ext uri="{BB962C8B-B14F-4D97-AF65-F5344CB8AC3E}">
        <p14:creationId xmlns:p14="http://schemas.microsoft.com/office/powerpoint/2010/main" val="3306033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594" y="244158"/>
            <a:ext cx="8618447" cy="1339850"/>
          </a:xfrm>
        </p:spPr>
        <p:txBody>
          <a:bodyPr>
            <a:normAutofit fontScale="90000"/>
          </a:bodyPr>
          <a:lstStyle/>
          <a:p>
            <a:r>
              <a:rPr lang="en-US" dirty="0" smtClean="0">
                <a:solidFill>
                  <a:srgbClr val="000000"/>
                </a:solidFill>
                <a:latin typeface="Trebuchet MS"/>
                <a:cs typeface="Trebuchet MS"/>
              </a:rPr>
              <a:t>How will I get paid if my patients join Cal </a:t>
            </a:r>
            <a:r>
              <a:rPr lang="en-US" dirty="0" err="1" smtClean="0">
                <a:solidFill>
                  <a:srgbClr val="000000"/>
                </a:solidFill>
                <a:latin typeface="Trebuchet MS"/>
                <a:cs typeface="Trebuchet MS"/>
              </a:rPr>
              <a:t>MediConnect</a:t>
            </a:r>
            <a:r>
              <a:rPr lang="en-US" dirty="0" smtClean="0">
                <a:solidFill>
                  <a:srgbClr val="000000"/>
                </a:solidFill>
                <a:latin typeface="Trebuchet MS"/>
                <a:cs typeface="Trebuchet MS"/>
              </a:rPr>
              <a:t>?</a:t>
            </a:r>
            <a:endParaRPr lang="en-US" dirty="0">
              <a:solidFill>
                <a:srgbClr val="000000"/>
              </a:solidFill>
              <a:latin typeface="Trebuchet MS"/>
              <a:cs typeface="Trebuchet MS"/>
            </a:endParaRPr>
          </a:p>
        </p:txBody>
      </p:sp>
      <p:sp>
        <p:nvSpPr>
          <p:cNvPr id="3" name="Content Placeholder 2"/>
          <p:cNvSpPr>
            <a:spLocks noGrp="1"/>
          </p:cNvSpPr>
          <p:nvPr>
            <p:ph idx="1"/>
          </p:nvPr>
        </p:nvSpPr>
        <p:spPr>
          <a:xfrm>
            <a:off x="493187" y="1932723"/>
            <a:ext cx="8075941" cy="4401449"/>
          </a:xfrm>
        </p:spPr>
        <p:txBody>
          <a:bodyPr>
            <a:normAutofit lnSpcReduction="10000"/>
          </a:bodyPr>
          <a:lstStyle/>
          <a:p>
            <a:pPr>
              <a:lnSpc>
                <a:spcPct val="130000"/>
              </a:lnSpc>
            </a:pPr>
            <a:r>
              <a:rPr lang="en-US" dirty="0" smtClean="0">
                <a:solidFill>
                  <a:srgbClr val="000000"/>
                </a:solidFill>
                <a:latin typeface="Arial"/>
                <a:cs typeface="Arial"/>
              </a:rPr>
              <a:t>Health plans must have providers for all covered benefits and adequate access to all services – and are checked for this on an ongoing basis. </a:t>
            </a:r>
          </a:p>
          <a:p>
            <a:pPr>
              <a:lnSpc>
                <a:spcPct val="130000"/>
              </a:lnSpc>
            </a:pPr>
            <a:r>
              <a:rPr lang="en-US" dirty="0" smtClean="0">
                <a:solidFill>
                  <a:srgbClr val="000000"/>
                </a:solidFill>
                <a:latin typeface="Arial"/>
                <a:cs typeface="Arial"/>
              </a:rPr>
              <a:t>You must join the health plans’ networks to receive payment. </a:t>
            </a:r>
          </a:p>
          <a:p>
            <a:pPr lvl="1">
              <a:lnSpc>
                <a:spcPct val="130000"/>
              </a:lnSpc>
            </a:pPr>
            <a:r>
              <a:rPr lang="en-US" dirty="0" smtClean="0">
                <a:solidFill>
                  <a:srgbClr val="000000"/>
                </a:solidFill>
                <a:latin typeface="Arial"/>
                <a:cs typeface="Arial"/>
              </a:rPr>
              <a:t>This means undergoing provider credentialing process and signing contracts. </a:t>
            </a:r>
          </a:p>
          <a:p>
            <a:pPr lvl="1">
              <a:lnSpc>
                <a:spcPct val="130000"/>
              </a:lnSpc>
            </a:pPr>
            <a:r>
              <a:rPr lang="en-US" dirty="0" smtClean="0">
                <a:solidFill>
                  <a:srgbClr val="000000"/>
                </a:solidFill>
                <a:latin typeface="Arial"/>
                <a:cs typeface="Arial"/>
              </a:rPr>
              <a:t>For physician services, many health plans work through medical groups. </a:t>
            </a:r>
          </a:p>
        </p:txBody>
      </p:sp>
      <p:sp>
        <p:nvSpPr>
          <p:cNvPr id="4" name="Slide Number Placeholder 3"/>
          <p:cNvSpPr>
            <a:spLocks noGrp="1"/>
          </p:cNvSpPr>
          <p:nvPr>
            <p:ph type="sldNum" sz="quarter" idx="12"/>
          </p:nvPr>
        </p:nvSpPr>
        <p:spPr/>
        <p:txBody>
          <a:bodyPr/>
          <a:lstStyle/>
          <a:p>
            <a:fld id="{CFE4BAC9-6D41-4691-9299-18EF07EF0177}" type="slidenum">
              <a:rPr lang="en-US" smtClean="0">
                <a:solidFill>
                  <a:srgbClr val="000000"/>
                </a:solidFill>
              </a:rPr>
              <a:pPr/>
              <a:t>22</a:t>
            </a:fld>
            <a:endParaRPr lang="en-US" dirty="0">
              <a:solidFill>
                <a:srgbClr val="000000"/>
              </a:solidFill>
            </a:endParaRPr>
          </a:p>
        </p:txBody>
      </p:sp>
    </p:spTree>
    <p:extLst>
      <p:ext uri="{BB962C8B-B14F-4D97-AF65-F5344CB8AC3E}">
        <p14:creationId xmlns:p14="http://schemas.microsoft.com/office/powerpoint/2010/main" val="36493578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594" y="244158"/>
            <a:ext cx="8618447" cy="1339850"/>
          </a:xfrm>
        </p:spPr>
        <p:txBody>
          <a:bodyPr>
            <a:normAutofit fontScale="90000"/>
          </a:bodyPr>
          <a:lstStyle/>
          <a:p>
            <a:r>
              <a:rPr lang="en-US" dirty="0" smtClean="0">
                <a:solidFill>
                  <a:srgbClr val="000000"/>
                </a:solidFill>
                <a:latin typeface="Trebuchet MS"/>
                <a:cs typeface="Trebuchet MS"/>
              </a:rPr>
              <a:t>How will I get paid if my patients are in FFS Medicare and MLTSS?</a:t>
            </a:r>
            <a:endParaRPr lang="en-US" dirty="0">
              <a:solidFill>
                <a:srgbClr val="000000"/>
              </a:solidFill>
              <a:latin typeface="Trebuchet MS"/>
              <a:cs typeface="Trebuchet MS"/>
            </a:endParaRPr>
          </a:p>
        </p:txBody>
      </p:sp>
      <p:sp>
        <p:nvSpPr>
          <p:cNvPr id="3" name="Content Placeholder 2"/>
          <p:cNvSpPr>
            <a:spLocks noGrp="1"/>
          </p:cNvSpPr>
          <p:nvPr>
            <p:ph idx="1"/>
          </p:nvPr>
        </p:nvSpPr>
        <p:spPr>
          <a:xfrm>
            <a:off x="493187" y="2200495"/>
            <a:ext cx="8075941" cy="3578005"/>
          </a:xfrm>
        </p:spPr>
        <p:txBody>
          <a:bodyPr>
            <a:normAutofit/>
          </a:bodyPr>
          <a:lstStyle/>
          <a:p>
            <a:pPr>
              <a:lnSpc>
                <a:spcPct val="130000"/>
              </a:lnSpc>
            </a:pPr>
            <a:r>
              <a:rPr lang="en-US" dirty="0" smtClean="0">
                <a:solidFill>
                  <a:srgbClr val="000000"/>
                </a:solidFill>
                <a:latin typeface="Arial"/>
                <a:cs typeface="Arial"/>
              </a:rPr>
              <a:t>The </a:t>
            </a:r>
            <a:r>
              <a:rPr lang="en-US" dirty="0" err="1" smtClean="0">
                <a:solidFill>
                  <a:srgbClr val="000000"/>
                </a:solidFill>
                <a:latin typeface="Arial"/>
                <a:cs typeface="Arial"/>
              </a:rPr>
              <a:t>Medi</a:t>
            </a:r>
            <a:r>
              <a:rPr lang="en-US" dirty="0" smtClean="0">
                <a:solidFill>
                  <a:srgbClr val="000000"/>
                </a:solidFill>
                <a:latin typeface="Arial"/>
                <a:cs typeface="Arial"/>
              </a:rPr>
              <a:t>-Cal managed care plan is responsible for adjudicating the </a:t>
            </a:r>
            <a:r>
              <a:rPr lang="en-US" dirty="0" err="1" smtClean="0">
                <a:solidFill>
                  <a:srgbClr val="000000"/>
                </a:solidFill>
                <a:latin typeface="Arial"/>
                <a:cs typeface="Arial"/>
              </a:rPr>
              <a:t>Medi</a:t>
            </a:r>
            <a:r>
              <a:rPr lang="en-US" dirty="0" smtClean="0">
                <a:solidFill>
                  <a:srgbClr val="000000"/>
                </a:solidFill>
                <a:latin typeface="Arial"/>
                <a:cs typeface="Arial"/>
              </a:rPr>
              <a:t>-Cal portion of services and responsible to pay in the same manner that </a:t>
            </a:r>
            <a:r>
              <a:rPr lang="en-US" dirty="0" err="1" smtClean="0">
                <a:solidFill>
                  <a:srgbClr val="000000"/>
                </a:solidFill>
                <a:latin typeface="Arial"/>
                <a:cs typeface="Arial"/>
              </a:rPr>
              <a:t>Medi</a:t>
            </a:r>
            <a:r>
              <a:rPr lang="en-US" dirty="0" smtClean="0">
                <a:solidFill>
                  <a:srgbClr val="000000"/>
                </a:solidFill>
                <a:latin typeface="Arial"/>
                <a:cs typeface="Arial"/>
              </a:rPr>
              <a:t>-Cal fee-for-service has paid in the past. </a:t>
            </a:r>
          </a:p>
          <a:p>
            <a:pPr>
              <a:lnSpc>
                <a:spcPct val="130000"/>
              </a:lnSpc>
            </a:pPr>
            <a:r>
              <a:rPr lang="en-US" dirty="0" smtClean="0">
                <a:solidFill>
                  <a:srgbClr val="000000"/>
                </a:solidFill>
                <a:latin typeface="Arial"/>
                <a:cs typeface="Arial"/>
              </a:rPr>
              <a:t>Medicare will remain the primary payer and the </a:t>
            </a:r>
            <a:r>
              <a:rPr lang="en-US" dirty="0" err="1" smtClean="0">
                <a:solidFill>
                  <a:srgbClr val="000000"/>
                </a:solidFill>
                <a:latin typeface="Arial"/>
                <a:cs typeface="Arial"/>
              </a:rPr>
              <a:t>Medi</a:t>
            </a:r>
            <a:r>
              <a:rPr lang="en-US" dirty="0" smtClean="0">
                <a:solidFill>
                  <a:srgbClr val="000000"/>
                </a:solidFill>
                <a:latin typeface="Arial"/>
                <a:cs typeface="Arial"/>
              </a:rPr>
              <a:t>-Cal managed care plan is the secondary payer. </a:t>
            </a:r>
            <a:endParaRPr lang="en-US" dirty="0">
              <a:solidFill>
                <a:srgbClr val="000000"/>
              </a:solidFill>
              <a:latin typeface="Arial"/>
              <a:cs typeface="Arial"/>
            </a:endParaRPr>
          </a:p>
        </p:txBody>
      </p:sp>
      <p:sp>
        <p:nvSpPr>
          <p:cNvPr id="4" name="Slide Number Placeholder 3"/>
          <p:cNvSpPr>
            <a:spLocks noGrp="1"/>
          </p:cNvSpPr>
          <p:nvPr>
            <p:ph type="sldNum" sz="quarter" idx="12"/>
          </p:nvPr>
        </p:nvSpPr>
        <p:spPr/>
        <p:txBody>
          <a:bodyPr/>
          <a:lstStyle/>
          <a:p>
            <a:fld id="{CFE4BAC9-6D41-4691-9299-18EF07EF0177}" type="slidenum">
              <a:rPr lang="en-US" smtClean="0">
                <a:solidFill>
                  <a:srgbClr val="000000"/>
                </a:solidFill>
              </a:rPr>
              <a:pPr/>
              <a:t>23</a:t>
            </a:fld>
            <a:endParaRPr lang="en-US" dirty="0">
              <a:solidFill>
                <a:srgbClr val="000000"/>
              </a:solidFill>
            </a:endParaRPr>
          </a:p>
        </p:txBody>
      </p:sp>
    </p:spTree>
    <p:extLst>
      <p:ext uri="{BB962C8B-B14F-4D97-AF65-F5344CB8AC3E}">
        <p14:creationId xmlns:p14="http://schemas.microsoft.com/office/powerpoint/2010/main" val="28085035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00"/>
                </a:solidFill>
                <a:latin typeface="Trebuchet MS"/>
                <a:cs typeface="Trebuchet MS"/>
              </a:rPr>
              <a:t>How will I get paid as an LTSS provider?</a:t>
            </a:r>
            <a:endParaRPr lang="en-US" dirty="0">
              <a:solidFill>
                <a:srgbClr val="000000"/>
              </a:solidFill>
              <a:latin typeface="Trebuchet MS"/>
              <a:cs typeface="Trebuchet MS"/>
            </a:endParaRPr>
          </a:p>
        </p:txBody>
      </p:sp>
      <p:sp>
        <p:nvSpPr>
          <p:cNvPr id="3" name="Content Placeholder 2"/>
          <p:cNvSpPr>
            <a:spLocks noGrp="1"/>
          </p:cNvSpPr>
          <p:nvPr>
            <p:ph idx="1"/>
          </p:nvPr>
        </p:nvSpPr>
        <p:spPr>
          <a:xfrm>
            <a:off x="624311" y="1915612"/>
            <a:ext cx="7965343" cy="4149909"/>
          </a:xfrm>
        </p:spPr>
        <p:txBody>
          <a:bodyPr>
            <a:normAutofit lnSpcReduction="10000"/>
          </a:bodyPr>
          <a:lstStyle/>
          <a:p>
            <a:pPr marL="0" indent="0">
              <a:buNone/>
            </a:pPr>
            <a:r>
              <a:rPr lang="en-US" dirty="0" smtClean="0">
                <a:solidFill>
                  <a:srgbClr val="000000"/>
                </a:solidFill>
                <a:latin typeface="Arial"/>
                <a:cs typeface="Arial"/>
              </a:rPr>
              <a:t>How – and whether – the CCI will impact how LTSS providers are paid depends on the type of service:</a:t>
            </a:r>
          </a:p>
          <a:p>
            <a:r>
              <a:rPr lang="en-US" b="1" dirty="0" smtClean="0">
                <a:solidFill>
                  <a:srgbClr val="000000"/>
                </a:solidFill>
                <a:latin typeface="Arial"/>
                <a:cs typeface="Arial"/>
              </a:rPr>
              <a:t>IHSS:</a:t>
            </a:r>
            <a:r>
              <a:rPr lang="en-US" dirty="0" smtClean="0">
                <a:solidFill>
                  <a:srgbClr val="000000"/>
                </a:solidFill>
                <a:latin typeface="Arial"/>
                <a:cs typeface="Arial"/>
              </a:rPr>
              <a:t> Nothing changes.</a:t>
            </a:r>
          </a:p>
          <a:p>
            <a:r>
              <a:rPr lang="en-US" b="1" dirty="0" smtClean="0">
                <a:solidFill>
                  <a:srgbClr val="000000"/>
                </a:solidFill>
                <a:latin typeface="Arial"/>
                <a:cs typeface="Arial"/>
              </a:rPr>
              <a:t>CBAS:</a:t>
            </a:r>
            <a:r>
              <a:rPr lang="en-US" dirty="0" smtClean="0">
                <a:solidFill>
                  <a:srgbClr val="000000"/>
                </a:solidFill>
                <a:latin typeface="Arial"/>
                <a:cs typeface="Arial"/>
              </a:rPr>
              <a:t> Providers already have plan contracts.</a:t>
            </a:r>
          </a:p>
          <a:p>
            <a:r>
              <a:rPr lang="en-US" b="1" dirty="0" smtClean="0">
                <a:solidFill>
                  <a:srgbClr val="000000"/>
                </a:solidFill>
                <a:latin typeface="Arial"/>
                <a:cs typeface="Arial"/>
              </a:rPr>
              <a:t>MSSP: </a:t>
            </a:r>
            <a:r>
              <a:rPr lang="en-US" dirty="0" smtClean="0">
                <a:solidFill>
                  <a:srgbClr val="000000"/>
                </a:solidFill>
                <a:latin typeface="Arial"/>
                <a:cs typeface="Arial"/>
              </a:rPr>
              <a:t>Health plans are required to contract with MSSP providers.</a:t>
            </a:r>
          </a:p>
          <a:p>
            <a:r>
              <a:rPr lang="en-US" b="1" dirty="0" smtClean="0">
                <a:solidFill>
                  <a:srgbClr val="000000"/>
                </a:solidFill>
                <a:latin typeface="Arial"/>
                <a:cs typeface="Arial"/>
              </a:rPr>
              <a:t>NF/SNF: </a:t>
            </a:r>
            <a:r>
              <a:rPr lang="en-US" dirty="0" smtClean="0">
                <a:solidFill>
                  <a:srgbClr val="000000"/>
                </a:solidFill>
                <a:latin typeface="Arial"/>
                <a:cs typeface="Arial"/>
              </a:rPr>
              <a:t>Providers will need a contract.  Continuity of care means existing residents cannot be transferred by the plan.</a:t>
            </a:r>
            <a:endParaRPr lang="en-US" b="1" dirty="0">
              <a:solidFill>
                <a:srgbClr val="000000"/>
              </a:solidFill>
              <a:latin typeface="Arial"/>
              <a:cs typeface="Arial"/>
            </a:endParaRPr>
          </a:p>
        </p:txBody>
      </p:sp>
      <p:sp>
        <p:nvSpPr>
          <p:cNvPr id="4" name="Slide Number Placeholder 3"/>
          <p:cNvSpPr>
            <a:spLocks noGrp="1"/>
          </p:cNvSpPr>
          <p:nvPr>
            <p:ph type="sldNum" sz="quarter" idx="12"/>
          </p:nvPr>
        </p:nvSpPr>
        <p:spPr/>
        <p:txBody>
          <a:bodyPr/>
          <a:lstStyle/>
          <a:p>
            <a:fld id="{CFE4BAC9-6D41-4691-9299-18EF07EF0177}" type="slidenum">
              <a:rPr lang="en-US" smtClean="0"/>
              <a:pPr/>
              <a:t>24</a:t>
            </a:fld>
            <a:endParaRPr lang="en-US"/>
          </a:p>
        </p:txBody>
      </p:sp>
    </p:spTree>
    <p:extLst>
      <p:ext uri="{BB962C8B-B14F-4D97-AF65-F5344CB8AC3E}">
        <p14:creationId xmlns:p14="http://schemas.microsoft.com/office/powerpoint/2010/main" val="11630816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087" y="244158"/>
            <a:ext cx="8245208" cy="1339850"/>
          </a:xfrm>
        </p:spPr>
        <p:txBody>
          <a:bodyPr>
            <a:normAutofit/>
          </a:bodyPr>
          <a:lstStyle/>
          <a:p>
            <a:r>
              <a:rPr lang="en-US" dirty="0" smtClean="0">
                <a:solidFill>
                  <a:srgbClr val="000000"/>
                </a:solidFill>
                <a:latin typeface="Trebuchet MS"/>
                <a:cs typeface="Trebuchet MS"/>
              </a:rPr>
              <a:t>Contracting With Plans</a:t>
            </a:r>
            <a:endParaRPr lang="en-US" dirty="0">
              <a:solidFill>
                <a:srgbClr val="000000"/>
              </a:solidFill>
              <a:latin typeface="Trebuchet MS"/>
              <a:cs typeface="Trebuchet MS"/>
            </a:endParaRPr>
          </a:p>
        </p:txBody>
      </p:sp>
      <p:sp>
        <p:nvSpPr>
          <p:cNvPr id="3" name="Content Placeholder 2"/>
          <p:cNvSpPr>
            <a:spLocks noGrp="1"/>
          </p:cNvSpPr>
          <p:nvPr>
            <p:ph idx="1"/>
          </p:nvPr>
        </p:nvSpPr>
        <p:spPr>
          <a:xfrm>
            <a:off x="900112" y="1939885"/>
            <a:ext cx="7345363" cy="3931920"/>
          </a:xfrm>
        </p:spPr>
        <p:txBody>
          <a:bodyPr/>
          <a:lstStyle/>
          <a:p>
            <a:pPr>
              <a:lnSpc>
                <a:spcPct val="130000"/>
              </a:lnSpc>
            </a:pPr>
            <a:r>
              <a:rPr lang="en-US" dirty="0" smtClean="0">
                <a:solidFill>
                  <a:srgbClr val="000000"/>
                </a:solidFill>
                <a:latin typeface="Trebuchet MS"/>
                <a:cs typeface="Trebuchet MS"/>
              </a:rPr>
              <a:t>Contact provider relations at the health plans in your area. </a:t>
            </a:r>
          </a:p>
          <a:p>
            <a:pPr lvl="1">
              <a:lnSpc>
                <a:spcPct val="130000"/>
              </a:lnSpc>
            </a:pPr>
            <a:r>
              <a:rPr lang="en-US" dirty="0" smtClean="0">
                <a:solidFill>
                  <a:srgbClr val="000000"/>
                </a:solidFill>
                <a:latin typeface="Trebuchet MS"/>
                <a:cs typeface="Trebuchet MS"/>
              </a:rPr>
              <a:t>You may need to join an IPA or medical group to be in the network. </a:t>
            </a:r>
          </a:p>
          <a:p>
            <a:pPr lvl="1">
              <a:lnSpc>
                <a:spcPct val="130000"/>
              </a:lnSpc>
            </a:pPr>
            <a:r>
              <a:rPr lang="en-US" dirty="0" smtClean="0">
                <a:solidFill>
                  <a:srgbClr val="000000"/>
                </a:solidFill>
                <a:latin typeface="Trebuchet MS"/>
                <a:cs typeface="Trebuchet MS"/>
              </a:rPr>
              <a:t>Phone numbers available at </a:t>
            </a:r>
            <a:r>
              <a:rPr lang="en-US" dirty="0" err="1" smtClean="0">
                <a:solidFill>
                  <a:srgbClr val="000000"/>
                </a:solidFill>
                <a:latin typeface="Trebuchet MS"/>
                <a:cs typeface="Trebuchet MS"/>
              </a:rPr>
              <a:t>CalDuals.org</a:t>
            </a:r>
            <a:endParaRPr lang="en-US" dirty="0">
              <a:solidFill>
                <a:srgbClr val="000000"/>
              </a:solidFill>
              <a:latin typeface="Trebuchet MS"/>
              <a:cs typeface="Trebuchet MS"/>
            </a:endParaRPr>
          </a:p>
        </p:txBody>
      </p:sp>
      <p:sp>
        <p:nvSpPr>
          <p:cNvPr id="4" name="Slide Number Placeholder 3"/>
          <p:cNvSpPr>
            <a:spLocks noGrp="1"/>
          </p:cNvSpPr>
          <p:nvPr>
            <p:ph type="sldNum" sz="quarter" idx="12"/>
          </p:nvPr>
        </p:nvSpPr>
        <p:spPr/>
        <p:txBody>
          <a:bodyPr/>
          <a:lstStyle/>
          <a:p>
            <a:fld id="{CFE4BAC9-6D41-4691-9299-18EF07EF0177}" type="slidenum">
              <a:rPr lang="en-US" smtClean="0">
                <a:solidFill>
                  <a:srgbClr val="000000"/>
                </a:solidFill>
              </a:rPr>
              <a:pPr/>
              <a:t>25</a:t>
            </a:fld>
            <a:endParaRPr lang="en-US" dirty="0">
              <a:solidFill>
                <a:srgbClr val="000000"/>
              </a:solidFill>
            </a:endParaRPr>
          </a:p>
        </p:txBody>
      </p:sp>
    </p:spTree>
    <p:extLst>
      <p:ext uri="{BB962C8B-B14F-4D97-AF65-F5344CB8AC3E}">
        <p14:creationId xmlns:p14="http://schemas.microsoft.com/office/powerpoint/2010/main" val="36493578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88" y="244158"/>
            <a:ext cx="7721667" cy="1339850"/>
          </a:xfrm>
        </p:spPr>
        <p:txBody>
          <a:bodyPr>
            <a:normAutofit fontScale="90000"/>
          </a:bodyPr>
          <a:lstStyle/>
          <a:p>
            <a:r>
              <a:rPr lang="en-US" dirty="0" smtClean="0">
                <a:solidFill>
                  <a:srgbClr val="000000"/>
                </a:solidFill>
                <a:latin typeface="Trebuchet MS"/>
                <a:cs typeface="Trebuchet MS"/>
              </a:rPr>
              <a:t>Cal </a:t>
            </a:r>
            <a:r>
              <a:rPr lang="en-US" dirty="0" err="1" smtClean="0">
                <a:solidFill>
                  <a:srgbClr val="000000"/>
                </a:solidFill>
                <a:latin typeface="Trebuchet MS"/>
                <a:cs typeface="Trebuchet MS"/>
              </a:rPr>
              <a:t>MediConnect</a:t>
            </a:r>
            <a:r>
              <a:rPr lang="en-US" dirty="0" smtClean="0">
                <a:solidFill>
                  <a:srgbClr val="000000"/>
                </a:solidFill>
                <a:latin typeface="Trebuchet MS"/>
                <a:cs typeface="Trebuchet MS"/>
              </a:rPr>
              <a:t> Plan Options</a:t>
            </a:r>
            <a:endParaRPr lang="en-US" dirty="0">
              <a:solidFill>
                <a:srgbClr val="000000"/>
              </a:solidFill>
              <a:latin typeface="Trebuchet MS"/>
              <a:cs typeface="Trebuchet MS"/>
            </a:endParaRPr>
          </a:p>
        </p:txBody>
      </p:sp>
      <p:graphicFrame>
        <p:nvGraphicFramePr>
          <p:cNvPr id="6" name="Diagram 5"/>
          <p:cNvGraphicFramePr/>
          <p:nvPr>
            <p:extLst/>
          </p:nvPr>
        </p:nvGraphicFramePr>
        <p:xfrm>
          <a:off x="451558" y="1777281"/>
          <a:ext cx="3922890" cy="42811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nvPr>
        </p:nvGraphicFramePr>
        <p:xfrm>
          <a:off x="4699004" y="1773020"/>
          <a:ext cx="3922776" cy="43891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Slide Number Placeholder 2"/>
          <p:cNvSpPr>
            <a:spLocks noGrp="1"/>
          </p:cNvSpPr>
          <p:nvPr>
            <p:ph type="sldNum" sz="quarter" idx="12"/>
          </p:nvPr>
        </p:nvSpPr>
        <p:spPr/>
        <p:txBody>
          <a:bodyPr/>
          <a:lstStyle/>
          <a:p>
            <a:fld id="{CFE4BAC9-6D41-4691-9299-18EF07EF0177}" type="slidenum">
              <a:rPr lang="en-US" smtClean="0">
                <a:solidFill>
                  <a:srgbClr val="000000"/>
                </a:solidFill>
              </a:rPr>
              <a:pPr/>
              <a:t>26</a:t>
            </a:fld>
            <a:endParaRPr lang="en-US" dirty="0">
              <a:solidFill>
                <a:srgbClr val="000000"/>
              </a:solidFill>
            </a:endParaRPr>
          </a:p>
        </p:txBody>
      </p:sp>
      <p:sp>
        <p:nvSpPr>
          <p:cNvPr id="8" name="TextBox 7"/>
          <p:cNvSpPr txBox="1"/>
          <p:nvPr/>
        </p:nvSpPr>
        <p:spPr>
          <a:xfrm>
            <a:off x="384890" y="6058439"/>
            <a:ext cx="4925109" cy="307777"/>
          </a:xfrm>
          <a:prstGeom prst="rect">
            <a:avLst/>
          </a:prstGeom>
          <a:noFill/>
        </p:spPr>
        <p:txBody>
          <a:bodyPr wrap="none" rtlCol="0">
            <a:spAutoFit/>
          </a:bodyPr>
          <a:lstStyle/>
          <a:p>
            <a:r>
              <a:rPr lang="en-US" sz="1400" dirty="0" smtClean="0">
                <a:latin typeface="Arial"/>
                <a:cs typeface="Arial"/>
              </a:rPr>
              <a:t>*Participation in Orange County pending readiness reviews. </a:t>
            </a:r>
            <a:endParaRPr lang="en-US" sz="1400" dirty="0">
              <a:latin typeface="Arial"/>
              <a:cs typeface="Arial"/>
            </a:endParaRPr>
          </a:p>
        </p:txBody>
      </p:sp>
    </p:spTree>
    <p:extLst>
      <p:ext uri="{BB962C8B-B14F-4D97-AF65-F5344CB8AC3E}">
        <p14:creationId xmlns:p14="http://schemas.microsoft.com/office/powerpoint/2010/main" val="36096566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253" y="244158"/>
            <a:ext cx="8606118" cy="1339850"/>
          </a:xfrm>
        </p:spPr>
        <p:txBody>
          <a:bodyPr>
            <a:normAutofit fontScale="90000"/>
          </a:bodyPr>
          <a:lstStyle/>
          <a:p>
            <a:r>
              <a:rPr lang="en-US" dirty="0" smtClean="0">
                <a:solidFill>
                  <a:srgbClr val="000000"/>
                </a:solidFill>
                <a:latin typeface="Trebuchet MS"/>
                <a:cs typeface="Trebuchet MS"/>
              </a:rPr>
              <a:t>Continuity of Care for Physicians</a:t>
            </a:r>
            <a:endParaRPr lang="en-US" dirty="0">
              <a:solidFill>
                <a:srgbClr val="000000"/>
              </a:solidFill>
              <a:latin typeface="Trebuchet MS"/>
              <a:cs typeface="Trebuchet MS"/>
            </a:endParaRPr>
          </a:p>
        </p:txBody>
      </p:sp>
      <p:sp>
        <p:nvSpPr>
          <p:cNvPr id="3" name="Content Placeholder 2"/>
          <p:cNvSpPr>
            <a:spLocks noGrp="1"/>
          </p:cNvSpPr>
          <p:nvPr>
            <p:ph idx="1"/>
          </p:nvPr>
        </p:nvSpPr>
        <p:spPr>
          <a:xfrm>
            <a:off x="900112" y="1973324"/>
            <a:ext cx="7345363" cy="2914239"/>
          </a:xfrm>
        </p:spPr>
        <p:txBody>
          <a:bodyPr>
            <a:normAutofit lnSpcReduction="10000"/>
          </a:bodyPr>
          <a:lstStyle/>
          <a:p>
            <a:pPr>
              <a:lnSpc>
                <a:spcPct val="130000"/>
              </a:lnSpc>
            </a:pPr>
            <a:r>
              <a:rPr lang="en-US" dirty="0" smtClean="0">
                <a:solidFill>
                  <a:srgbClr val="000000"/>
                </a:solidFill>
                <a:latin typeface="Arial"/>
                <a:cs typeface="Arial"/>
              </a:rPr>
              <a:t>If your beneficiary enrolls in a Cal </a:t>
            </a:r>
            <a:r>
              <a:rPr lang="en-US" dirty="0" err="1" smtClean="0">
                <a:solidFill>
                  <a:srgbClr val="000000"/>
                </a:solidFill>
                <a:latin typeface="Arial"/>
                <a:cs typeface="Arial"/>
              </a:rPr>
              <a:t>MediConnect</a:t>
            </a:r>
            <a:r>
              <a:rPr lang="en-US" dirty="0" smtClean="0">
                <a:solidFill>
                  <a:srgbClr val="000000"/>
                </a:solidFill>
                <a:latin typeface="Arial"/>
                <a:cs typeface="Arial"/>
              </a:rPr>
              <a:t> or </a:t>
            </a:r>
            <a:r>
              <a:rPr lang="en-US" dirty="0" err="1" smtClean="0">
                <a:solidFill>
                  <a:srgbClr val="000000"/>
                </a:solidFill>
                <a:latin typeface="Arial"/>
                <a:cs typeface="Arial"/>
              </a:rPr>
              <a:t>Medi</a:t>
            </a:r>
            <a:r>
              <a:rPr lang="en-US" dirty="0" smtClean="0">
                <a:solidFill>
                  <a:srgbClr val="000000"/>
                </a:solidFill>
                <a:latin typeface="Arial"/>
                <a:cs typeface="Arial"/>
              </a:rPr>
              <a:t>-Cal managed care health plan and you are not part of the network, your beneficiary has a right to see you for up to six months for Medicare services and 12 months for </a:t>
            </a:r>
            <a:r>
              <a:rPr lang="en-US" dirty="0" err="1" smtClean="0">
                <a:solidFill>
                  <a:srgbClr val="000000"/>
                </a:solidFill>
                <a:latin typeface="Arial"/>
                <a:cs typeface="Arial"/>
              </a:rPr>
              <a:t>Medi</a:t>
            </a:r>
            <a:r>
              <a:rPr lang="en-US" dirty="0" smtClean="0">
                <a:solidFill>
                  <a:srgbClr val="000000"/>
                </a:solidFill>
                <a:latin typeface="Arial"/>
                <a:cs typeface="Arial"/>
              </a:rPr>
              <a:t>-Cal services – if you and the plan reach agreeable terms. </a:t>
            </a:r>
          </a:p>
          <a:p>
            <a:pPr>
              <a:lnSpc>
                <a:spcPct val="130000"/>
              </a:lnSpc>
            </a:pPr>
            <a:endParaRPr lang="en-US" dirty="0" smtClean="0">
              <a:solidFill>
                <a:srgbClr val="000000"/>
              </a:solidFill>
              <a:latin typeface="Arial"/>
              <a:cs typeface="Arial"/>
            </a:endParaRPr>
          </a:p>
        </p:txBody>
      </p:sp>
      <p:sp>
        <p:nvSpPr>
          <p:cNvPr id="4" name="Slide Number Placeholder 3"/>
          <p:cNvSpPr>
            <a:spLocks noGrp="1"/>
          </p:cNvSpPr>
          <p:nvPr>
            <p:ph type="sldNum" sz="quarter" idx="12"/>
          </p:nvPr>
        </p:nvSpPr>
        <p:spPr/>
        <p:txBody>
          <a:bodyPr/>
          <a:lstStyle/>
          <a:p>
            <a:fld id="{CFE4BAC9-6D41-4691-9299-18EF07EF0177}" type="slidenum">
              <a:rPr lang="en-US" smtClean="0">
                <a:solidFill>
                  <a:srgbClr val="000000"/>
                </a:solidFill>
              </a:rPr>
              <a:pPr/>
              <a:t>27</a:t>
            </a:fld>
            <a:endParaRPr lang="en-US" dirty="0">
              <a:solidFill>
                <a:srgbClr val="000000"/>
              </a:solidFill>
            </a:endParaRPr>
          </a:p>
        </p:txBody>
      </p:sp>
      <p:sp>
        <p:nvSpPr>
          <p:cNvPr id="5" name="Content Placeholder 2"/>
          <p:cNvSpPr txBox="1">
            <a:spLocks/>
          </p:cNvSpPr>
          <p:nvPr/>
        </p:nvSpPr>
        <p:spPr>
          <a:xfrm>
            <a:off x="1787807" y="4899892"/>
            <a:ext cx="5215214" cy="1178299"/>
          </a:xfrm>
          <a:prstGeom prst="rect">
            <a:avLst/>
          </a:prstGeom>
          <a:ln w="57150" cmpd="sng">
            <a:solidFill>
              <a:srgbClr val="7089CF"/>
            </a:solidFill>
          </a:ln>
        </p:spPr>
        <p:txBody>
          <a:bodyPr vert="horz" lIns="91440" tIns="45720" rIns="91440" bIns="45720" rtlCol="0">
            <a:noAutofit/>
          </a:bodyPr>
          <a:lst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a:lstStyle>
          <a:p>
            <a:pPr lvl="1"/>
            <a:r>
              <a:rPr lang="en-US" sz="2000" b="1" dirty="0" smtClean="0">
                <a:solidFill>
                  <a:srgbClr val="000000"/>
                </a:solidFill>
                <a:latin typeface="Arial"/>
                <a:cs typeface="Arial"/>
              </a:rPr>
              <a:t>Continuity of Care</a:t>
            </a:r>
          </a:p>
          <a:p>
            <a:pPr lvl="2"/>
            <a:r>
              <a:rPr lang="en-US" dirty="0" smtClean="0">
                <a:solidFill>
                  <a:srgbClr val="000000"/>
                </a:solidFill>
                <a:latin typeface="Arial"/>
                <a:cs typeface="Arial"/>
              </a:rPr>
              <a:t>Medicare services – up to 6 months</a:t>
            </a:r>
          </a:p>
          <a:p>
            <a:pPr lvl="2"/>
            <a:r>
              <a:rPr lang="en-US" dirty="0" err="1" smtClean="0">
                <a:solidFill>
                  <a:srgbClr val="000000"/>
                </a:solidFill>
                <a:latin typeface="Arial"/>
                <a:cs typeface="Arial"/>
              </a:rPr>
              <a:t>Medi</a:t>
            </a:r>
            <a:r>
              <a:rPr lang="en-US" dirty="0" smtClean="0">
                <a:solidFill>
                  <a:srgbClr val="000000"/>
                </a:solidFill>
                <a:latin typeface="Arial"/>
                <a:cs typeface="Arial"/>
              </a:rPr>
              <a:t>-Cal services – up to 12 months </a:t>
            </a:r>
          </a:p>
        </p:txBody>
      </p:sp>
    </p:spTree>
    <p:extLst>
      <p:ext uri="{BB962C8B-B14F-4D97-AF65-F5344CB8AC3E}">
        <p14:creationId xmlns:p14="http://schemas.microsoft.com/office/powerpoint/2010/main" val="36493578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311" y="244158"/>
            <a:ext cx="7922288" cy="1339850"/>
          </a:xfrm>
        </p:spPr>
        <p:txBody>
          <a:bodyPr>
            <a:normAutofit/>
          </a:bodyPr>
          <a:lstStyle/>
          <a:p>
            <a:r>
              <a:rPr lang="en-US" dirty="0" smtClean="0">
                <a:solidFill>
                  <a:srgbClr val="000000"/>
                </a:solidFill>
                <a:latin typeface="Trebuchet MS"/>
                <a:cs typeface="Trebuchet MS"/>
              </a:rPr>
              <a:t>Continuity of Care, Cont’d</a:t>
            </a:r>
            <a:endParaRPr lang="en-US" dirty="0">
              <a:solidFill>
                <a:srgbClr val="000000"/>
              </a:solidFill>
              <a:latin typeface="Trebuchet MS"/>
              <a:cs typeface="Trebuchet MS"/>
            </a:endParaRPr>
          </a:p>
        </p:txBody>
      </p:sp>
      <p:sp>
        <p:nvSpPr>
          <p:cNvPr id="3" name="Content Placeholder 2"/>
          <p:cNvSpPr>
            <a:spLocks noGrp="1"/>
          </p:cNvSpPr>
          <p:nvPr>
            <p:ph idx="1"/>
          </p:nvPr>
        </p:nvSpPr>
        <p:spPr>
          <a:xfrm>
            <a:off x="900112" y="1851041"/>
            <a:ext cx="7345363" cy="4214480"/>
          </a:xfrm>
        </p:spPr>
        <p:txBody>
          <a:bodyPr>
            <a:normAutofit fontScale="92500" lnSpcReduction="20000"/>
          </a:bodyPr>
          <a:lstStyle/>
          <a:p>
            <a:pPr>
              <a:lnSpc>
                <a:spcPct val="130000"/>
              </a:lnSpc>
            </a:pPr>
            <a:r>
              <a:rPr lang="en-US" dirty="0" smtClean="0">
                <a:solidFill>
                  <a:srgbClr val="000000"/>
                </a:solidFill>
                <a:latin typeface="Arial"/>
                <a:cs typeface="Arial"/>
              </a:rPr>
              <a:t>Payment terms under continuity of care will be equivalent to the Medicare and </a:t>
            </a:r>
            <a:r>
              <a:rPr lang="en-US" dirty="0" err="1" smtClean="0">
                <a:solidFill>
                  <a:srgbClr val="000000"/>
                </a:solidFill>
                <a:latin typeface="Arial"/>
                <a:cs typeface="Arial"/>
              </a:rPr>
              <a:t>Medi</a:t>
            </a:r>
            <a:r>
              <a:rPr lang="en-US" dirty="0" smtClean="0">
                <a:solidFill>
                  <a:srgbClr val="000000"/>
                </a:solidFill>
                <a:latin typeface="Arial"/>
                <a:cs typeface="Arial"/>
              </a:rPr>
              <a:t>-Cal fee schedule or the plan’s fee schedule – whichever is higher.</a:t>
            </a:r>
          </a:p>
          <a:p>
            <a:pPr>
              <a:lnSpc>
                <a:spcPct val="130000"/>
              </a:lnSpc>
            </a:pPr>
            <a:r>
              <a:rPr lang="en-US" dirty="0" smtClean="0">
                <a:solidFill>
                  <a:srgbClr val="000000"/>
                </a:solidFill>
                <a:latin typeface="Arial"/>
                <a:cs typeface="Arial"/>
              </a:rPr>
              <a:t>You must also show an existing relationship with the beneficiary, having seen them twice in the 12 months prior to enrollment.</a:t>
            </a:r>
          </a:p>
          <a:p>
            <a:pPr>
              <a:lnSpc>
                <a:spcPct val="130000"/>
              </a:lnSpc>
            </a:pPr>
            <a:r>
              <a:rPr lang="en-US" dirty="0" smtClean="0">
                <a:solidFill>
                  <a:srgbClr val="000000"/>
                </a:solidFill>
                <a:latin typeface="Arial"/>
                <a:cs typeface="Arial"/>
              </a:rPr>
              <a:t>Note: This does not apply to providers of ancillary services like durable medical equipment (DME) or transportation. </a:t>
            </a:r>
          </a:p>
        </p:txBody>
      </p:sp>
      <p:sp>
        <p:nvSpPr>
          <p:cNvPr id="4" name="Slide Number Placeholder 3"/>
          <p:cNvSpPr>
            <a:spLocks noGrp="1"/>
          </p:cNvSpPr>
          <p:nvPr>
            <p:ph type="sldNum" sz="quarter" idx="12"/>
          </p:nvPr>
        </p:nvSpPr>
        <p:spPr/>
        <p:txBody>
          <a:bodyPr/>
          <a:lstStyle/>
          <a:p>
            <a:fld id="{CFE4BAC9-6D41-4691-9299-18EF07EF0177}" type="slidenum">
              <a:rPr lang="en-US" smtClean="0">
                <a:solidFill>
                  <a:srgbClr val="000000"/>
                </a:solidFill>
              </a:rPr>
              <a:pPr/>
              <a:t>28</a:t>
            </a:fld>
            <a:endParaRPr lang="en-US" dirty="0">
              <a:solidFill>
                <a:srgbClr val="000000"/>
              </a:solidFill>
            </a:endParaRPr>
          </a:p>
        </p:txBody>
      </p:sp>
    </p:spTree>
    <p:extLst>
      <p:ext uri="{BB962C8B-B14F-4D97-AF65-F5344CB8AC3E}">
        <p14:creationId xmlns:p14="http://schemas.microsoft.com/office/powerpoint/2010/main" val="36493578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031" y="244158"/>
            <a:ext cx="8288264" cy="1339850"/>
          </a:xfrm>
        </p:spPr>
        <p:txBody>
          <a:bodyPr>
            <a:normAutofit fontScale="90000"/>
          </a:bodyPr>
          <a:lstStyle/>
          <a:p>
            <a:r>
              <a:rPr lang="en-US" dirty="0" smtClean="0">
                <a:solidFill>
                  <a:srgbClr val="000000"/>
                </a:solidFill>
                <a:latin typeface="Trebuchet MS"/>
                <a:cs typeface="Trebuchet MS"/>
              </a:rPr>
              <a:t>Continuity of Care for </a:t>
            </a:r>
            <a:br>
              <a:rPr lang="en-US" dirty="0" smtClean="0">
                <a:solidFill>
                  <a:srgbClr val="000000"/>
                </a:solidFill>
                <a:latin typeface="Trebuchet MS"/>
                <a:cs typeface="Trebuchet MS"/>
              </a:rPr>
            </a:br>
            <a:r>
              <a:rPr lang="en-US" dirty="0" smtClean="0">
                <a:solidFill>
                  <a:srgbClr val="000000"/>
                </a:solidFill>
                <a:latin typeface="Trebuchet MS"/>
                <a:cs typeface="Trebuchet MS"/>
              </a:rPr>
              <a:t>LTSS Providers</a:t>
            </a:r>
            <a:endParaRPr lang="en-US" dirty="0">
              <a:solidFill>
                <a:srgbClr val="000000"/>
              </a:solidFill>
              <a:latin typeface="Trebuchet MS"/>
              <a:cs typeface="Trebuchet MS"/>
            </a:endParaRPr>
          </a:p>
        </p:txBody>
      </p:sp>
      <p:sp>
        <p:nvSpPr>
          <p:cNvPr id="3" name="Content Placeholder 2"/>
          <p:cNvSpPr>
            <a:spLocks noGrp="1"/>
          </p:cNvSpPr>
          <p:nvPr>
            <p:ph idx="1"/>
          </p:nvPr>
        </p:nvSpPr>
        <p:spPr/>
        <p:txBody>
          <a:bodyPr>
            <a:normAutofit lnSpcReduction="10000"/>
          </a:bodyPr>
          <a:lstStyle/>
          <a:p>
            <a:r>
              <a:rPr lang="en-US" dirty="0" smtClean="0">
                <a:solidFill>
                  <a:schemeClr val="tx1"/>
                </a:solidFill>
                <a:latin typeface="Arial"/>
                <a:cs typeface="Arial"/>
              </a:rPr>
              <a:t>In Cal </a:t>
            </a:r>
            <a:r>
              <a:rPr lang="en-US" dirty="0" err="1" smtClean="0">
                <a:solidFill>
                  <a:schemeClr val="tx1"/>
                </a:solidFill>
                <a:latin typeface="Arial"/>
                <a:cs typeface="Arial"/>
              </a:rPr>
              <a:t>MediConnect</a:t>
            </a:r>
            <a:r>
              <a:rPr lang="en-US" dirty="0" smtClean="0">
                <a:solidFill>
                  <a:schemeClr val="tx1"/>
                </a:solidFill>
                <a:latin typeface="Arial"/>
                <a:cs typeface="Arial"/>
              </a:rPr>
              <a:t>, beneficiaries have the right to stay in their current </a:t>
            </a:r>
            <a:r>
              <a:rPr lang="en-US" dirty="0">
                <a:solidFill>
                  <a:schemeClr val="tx1"/>
                </a:solidFill>
                <a:latin typeface="Arial"/>
                <a:cs typeface="Arial"/>
              </a:rPr>
              <a:t>nursing </a:t>
            </a:r>
            <a:r>
              <a:rPr lang="en-US" dirty="0" smtClean="0">
                <a:solidFill>
                  <a:schemeClr val="tx1"/>
                </a:solidFill>
                <a:latin typeface="Arial"/>
                <a:cs typeface="Arial"/>
              </a:rPr>
              <a:t>home, </a:t>
            </a:r>
            <a:r>
              <a:rPr lang="en-US" dirty="0">
                <a:solidFill>
                  <a:schemeClr val="tx1"/>
                </a:solidFill>
                <a:latin typeface="Arial"/>
                <a:cs typeface="Arial"/>
              </a:rPr>
              <a:t>unless it is excluded from the plan’s network for quality or other concerns. Also, </a:t>
            </a:r>
            <a:r>
              <a:rPr lang="en-US" dirty="0" smtClean="0">
                <a:solidFill>
                  <a:schemeClr val="tx1"/>
                </a:solidFill>
                <a:latin typeface="Arial"/>
                <a:cs typeface="Arial"/>
              </a:rPr>
              <a:t>they </a:t>
            </a:r>
            <a:r>
              <a:rPr lang="en-US" dirty="0">
                <a:solidFill>
                  <a:schemeClr val="tx1"/>
                </a:solidFill>
                <a:latin typeface="Arial"/>
                <a:cs typeface="Arial"/>
              </a:rPr>
              <a:t>can ask </a:t>
            </a:r>
            <a:r>
              <a:rPr lang="en-US" dirty="0" smtClean="0">
                <a:solidFill>
                  <a:schemeClr val="tx1"/>
                </a:solidFill>
                <a:latin typeface="Arial"/>
                <a:cs typeface="Arial"/>
              </a:rPr>
              <a:t>their </a:t>
            </a:r>
            <a:r>
              <a:rPr lang="en-US" dirty="0">
                <a:solidFill>
                  <a:schemeClr val="tx1"/>
                </a:solidFill>
                <a:latin typeface="Arial"/>
                <a:cs typeface="Arial"/>
              </a:rPr>
              <a:t>health plan about getting help to return to the community.</a:t>
            </a:r>
            <a:r>
              <a:rPr lang="en-US" dirty="0">
                <a:latin typeface="Arial"/>
                <a:cs typeface="Arial"/>
              </a:rPr>
              <a:t> </a:t>
            </a:r>
          </a:p>
          <a:p>
            <a:r>
              <a:rPr lang="en-US" dirty="0" smtClean="0">
                <a:solidFill>
                  <a:srgbClr val="000000"/>
                </a:solidFill>
                <a:latin typeface="Arial"/>
                <a:cs typeface="Arial"/>
              </a:rPr>
              <a:t>In </a:t>
            </a:r>
            <a:r>
              <a:rPr lang="en-US" dirty="0">
                <a:solidFill>
                  <a:srgbClr val="000000"/>
                </a:solidFill>
                <a:latin typeface="Arial"/>
                <a:cs typeface="Arial"/>
              </a:rPr>
              <a:t>Cal </a:t>
            </a:r>
            <a:r>
              <a:rPr lang="en-US" dirty="0" err="1">
                <a:solidFill>
                  <a:srgbClr val="000000"/>
                </a:solidFill>
                <a:latin typeface="Arial"/>
                <a:cs typeface="Arial"/>
              </a:rPr>
              <a:t>MediConnect</a:t>
            </a:r>
            <a:r>
              <a:rPr lang="en-US" dirty="0">
                <a:solidFill>
                  <a:srgbClr val="000000"/>
                </a:solidFill>
                <a:latin typeface="Arial"/>
                <a:cs typeface="Arial"/>
              </a:rPr>
              <a:t> and </a:t>
            </a:r>
            <a:r>
              <a:rPr lang="en-US" dirty="0" smtClean="0">
                <a:solidFill>
                  <a:srgbClr val="000000"/>
                </a:solidFill>
                <a:latin typeface="Arial"/>
                <a:cs typeface="Arial"/>
              </a:rPr>
              <a:t>MLTSS, beneficiaries keep their existing LTSS providers – IHSS, CBAS and MSSP.</a:t>
            </a:r>
          </a:p>
          <a:p>
            <a:pPr lvl="1"/>
            <a:r>
              <a:rPr lang="en-US" dirty="0" smtClean="0">
                <a:solidFill>
                  <a:srgbClr val="000000"/>
                </a:solidFill>
                <a:latin typeface="Arial"/>
                <a:cs typeface="Arial"/>
              </a:rPr>
              <a:t>Beneficiaries </a:t>
            </a:r>
            <a:r>
              <a:rPr lang="en-US" dirty="0">
                <a:solidFill>
                  <a:srgbClr val="000000"/>
                </a:solidFill>
                <a:latin typeface="Arial"/>
                <a:cs typeface="Arial"/>
              </a:rPr>
              <a:t>with IHSS providers </a:t>
            </a:r>
            <a:r>
              <a:rPr lang="en-US" dirty="0" smtClean="0">
                <a:solidFill>
                  <a:srgbClr val="000000"/>
                </a:solidFill>
                <a:latin typeface="Arial"/>
                <a:cs typeface="Arial"/>
              </a:rPr>
              <a:t>still </a:t>
            </a:r>
            <a:r>
              <a:rPr lang="en-US" dirty="0">
                <a:solidFill>
                  <a:srgbClr val="000000"/>
                </a:solidFill>
                <a:latin typeface="Arial"/>
                <a:cs typeface="Arial"/>
              </a:rPr>
              <a:t>have the right to hire, fire and manage their providers</a:t>
            </a:r>
            <a:r>
              <a:rPr lang="en-US" dirty="0" smtClean="0">
                <a:solidFill>
                  <a:srgbClr val="000000"/>
                </a:solidFill>
                <a:latin typeface="Arial"/>
                <a:cs typeface="Arial"/>
              </a:rPr>
              <a:t>.</a:t>
            </a:r>
          </a:p>
          <a:p>
            <a:endParaRPr lang="en-US" dirty="0">
              <a:solidFill>
                <a:srgbClr val="000000"/>
              </a:solidFill>
              <a:latin typeface="Arial"/>
              <a:cs typeface="Arial"/>
            </a:endParaRPr>
          </a:p>
          <a:p>
            <a:pPr>
              <a:lnSpc>
                <a:spcPct val="130000"/>
              </a:lnSpc>
            </a:pPr>
            <a:endParaRPr lang="en-US" dirty="0" smtClean="0">
              <a:solidFill>
                <a:srgbClr val="000000"/>
              </a:solidFill>
              <a:latin typeface="Arial"/>
              <a:cs typeface="Arial"/>
            </a:endParaRPr>
          </a:p>
        </p:txBody>
      </p:sp>
      <p:sp>
        <p:nvSpPr>
          <p:cNvPr id="4" name="Slide Number Placeholder 3"/>
          <p:cNvSpPr>
            <a:spLocks noGrp="1"/>
          </p:cNvSpPr>
          <p:nvPr>
            <p:ph type="sldNum" sz="quarter" idx="12"/>
          </p:nvPr>
        </p:nvSpPr>
        <p:spPr/>
        <p:txBody>
          <a:bodyPr/>
          <a:lstStyle/>
          <a:p>
            <a:fld id="{CFE4BAC9-6D41-4691-9299-18EF07EF0177}" type="slidenum">
              <a:rPr lang="en-US" smtClean="0">
                <a:solidFill>
                  <a:srgbClr val="000000"/>
                </a:solidFill>
              </a:rPr>
              <a:pPr/>
              <a:t>29</a:t>
            </a:fld>
            <a:endParaRPr lang="en-US" dirty="0">
              <a:solidFill>
                <a:srgbClr val="000000"/>
              </a:solidFill>
            </a:endParaRPr>
          </a:p>
        </p:txBody>
      </p:sp>
    </p:spTree>
    <p:extLst>
      <p:ext uri="{BB962C8B-B14F-4D97-AF65-F5344CB8AC3E}">
        <p14:creationId xmlns:p14="http://schemas.microsoft.com/office/powerpoint/2010/main" val="3897578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2301" y="1772490"/>
            <a:ext cx="3566160" cy="832503"/>
          </a:xfrm>
          <a:solidFill>
            <a:srgbClr val="B5C1DF"/>
          </a:solidFill>
          <a:ln>
            <a:solidFill>
              <a:srgbClr val="3C5BB3"/>
            </a:solidFill>
          </a:ln>
        </p:spPr>
        <p:txBody>
          <a:bodyPr/>
          <a:lstStyle/>
          <a:p>
            <a:r>
              <a:rPr lang="en-US" sz="3600" dirty="0" smtClean="0">
                <a:solidFill>
                  <a:srgbClr val="000000"/>
                </a:solidFill>
                <a:latin typeface="Trebuchet MS"/>
                <a:cs typeface="Trebuchet MS"/>
              </a:rPr>
              <a:t>Medicare</a:t>
            </a:r>
            <a:endParaRPr lang="en-US" sz="3600" dirty="0">
              <a:solidFill>
                <a:srgbClr val="000000"/>
              </a:solidFill>
              <a:latin typeface="Trebuchet MS"/>
              <a:cs typeface="Trebuchet MS"/>
            </a:endParaRPr>
          </a:p>
        </p:txBody>
      </p:sp>
      <p:sp>
        <p:nvSpPr>
          <p:cNvPr id="4" name="Content Placeholder 3"/>
          <p:cNvSpPr>
            <a:spLocks noGrp="1"/>
          </p:cNvSpPr>
          <p:nvPr>
            <p:ph sz="half" idx="2"/>
          </p:nvPr>
        </p:nvSpPr>
        <p:spPr>
          <a:xfrm>
            <a:off x="632301" y="3637052"/>
            <a:ext cx="3566160" cy="2438310"/>
          </a:xfrm>
        </p:spPr>
        <p:txBody>
          <a:bodyPr/>
          <a:lstStyle/>
          <a:p>
            <a:r>
              <a:rPr lang="en-US" dirty="0" smtClean="0">
                <a:solidFill>
                  <a:srgbClr val="000000"/>
                </a:solidFill>
                <a:latin typeface="Arial"/>
                <a:cs typeface="Arial"/>
              </a:rPr>
              <a:t>Doctors</a:t>
            </a:r>
          </a:p>
          <a:p>
            <a:r>
              <a:rPr lang="en-US" dirty="0" smtClean="0">
                <a:solidFill>
                  <a:srgbClr val="000000"/>
                </a:solidFill>
                <a:latin typeface="Arial"/>
                <a:cs typeface="Arial"/>
              </a:rPr>
              <a:t>Hospitals</a:t>
            </a:r>
          </a:p>
          <a:p>
            <a:r>
              <a:rPr lang="en-US" dirty="0" smtClean="0">
                <a:solidFill>
                  <a:srgbClr val="000000"/>
                </a:solidFill>
                <a:latin typeface="Arial"/>
                <a:cs typeface="Arial"/>
              </a:rPr>
              <a:t>Prescription drugs</a:t>
            </a:r>
            <a:endParaRPr lang="en-US" dirty="0">
              <a:solidFill>
                <a:srgbClr val="000000"/>
              </a:solidFill>
              <a:latin typeface="Arial"/>
              <a:cs typeface="Arial"/>
            </a:endParaRPr>
          </a:p>
        </p:txBody>
      </p:sp>
      <p:sp>
        <p:nvSpPr>
          <p:cNvPr id="5" name="Text Placeholder 4"/>
          <p:cNvSpPr>
            <a:spLocks noGrp="1"/>
          </p:cNvSpPr>
          <p:nvPr>
            <p:ph type="body" sz="quarter" idx="3"/>
          </p:nvPr>
        </p:nvSpPr>
        <p:spPr>
          <a:xfrm>
            <a:off x="4945539" y="1772490"/>
            <a:ext cx="3566160" cy="832503"/>
          </a:xfrm>
          <a:solidFill>
            <a:srgbClr val="B5C1DF"/>
          </a:solidFill>
          <a:ln>
            <a:solidFill>
              <a:srgbClr val="3C5BB3"/>
            </a:solidFill>
          </a:ln>
        </p:spPr>
        <p:txBody>
          <a:bodyPr/>
          <a:lstStyle/>
          <a:p>
            <a:r>
              <a:rPr lang="en-US" sz="3600" dirty="0" err="1" smtClean="0">
                <a:solidFill>
                  <a:srgbClr val="000000"/>
                </a:solidFill>
                <a:latin typeface="Trebuchet MS"/>
                <a:cs typeface="Trebuchet MS"/>
              </a:rPr>
              <a:t>Medi</a:t>
            </a:r>
            <a:r>
              <a:rPr lang="en-US" sz="3600" dirty="0" smtClean="0">
                <a:solidFill>
                  <a:srgbClr val="000000"/>
                </a:solidFill>
                <a:latin typeface="Trebuchet MS"/>
                <a:cs typeface="Trebuchet MS"/>
              </a:rPr>
              <a:t>-Cal</a:t>
            </a:r>
            <a:endParaRPr lang="en-US" sz="3600" dirty="0">
              <a:solidFill>
                <a:srgbClr val="000000"/>
              </a:solidFill>
              <a:latin typeface="Trebuchet MS"/>
              <a:cs typeface="Trebuchet MS"/>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latin typeface="Arial"/>
                <a:cs typeface="Arial"/>
              </a:rPr>
              <a:pPr/>
              <a:t>3</a:t>
            </a:fld>
            <a:endParaRPr lang="en-US">
              <a:latin typeface="Arial"/>
              <a:cs typeface="Arial"/>
            </a:endParaRPr>
          </a:p>
        </p:txBody>
      </p:sp>
      <p:sp>
        <p:nvSpPr>
          <p:cNvPr id="8" name="Title 1"/>
          <p:cNvSpPr>
            <a:spLocks noGrp="1"/>
          </p:cNvSpPr>
          <p:nvPr>
            <p:ph type="title"/>
          </p:nvPr>
        </p:nvSpPr>
        <p:spPr>
          <a:xfrm>
            <a:off x="900113" y="244158"/>
            <a:ext cx="7345362" cy="1339850"/>
          </a:xfrm>
        </p:spPr>
        <p:txBody>
          <a:bodyPr>
            <a:normAutofit fontScale="90000"/>
          </a:bodyPr>
          <a:lstStyle/>
          <a:p>
            <a:r>
              <a:rPr lang="en-US" dirty="0" smtClean="0">
                <a:solidFill>
                  <a:srgbClr val="000000"/>
                </a:solidFill>
                <a:latin typeface="Trebuchet MS"/>
                <a:cs typeface="Trebuchet MS"/>
              </a:rPr>
              <a:t>Medicare and </a:t>
            </a:r>
            <a:r>
              <a:rPr lang="en-US" dirty="0" err="1" smtClean="0">
                <a:solidFill>
                  <a:srgbClr val="000000"/>
                </a:solidFill>
                <a:latin typeface="Trebuchet MS"/>
                <a:cs typeface="Trebuchet MS"/>
              </a:rPr>
              <a:t>Medi</a:t>
            </a:r>
            <a:r>
              <a:rPr lang="en-US" dirty="0" smtClean="0">
                <a:solidFill>
                  <a:srgbClr val="000000"/>
                </a:solidFill>
                <a:latin typeface="Trebuchet MS"/>
                <a:cs typeface="Trebuchet MS"/>
              </a:rPr>
              <a:t>-Cal Today</a:t>
            </a:r>
            <a:endParaRPr lang="en-US" dirty="0">
              <a:solidFill>
                <a:srgbClr val="000000"/>
              </a:solidFill>
              <a:latin typeface="Trebuchet MS"/>
              <a:cs typeface="Trebuchet MS"/>
            </a:endParaRPr>
          </a:p>
        </p:txBody>
      </p:sp>
      <p:sp>
        <p:nvSpPr>
          <p:cNvPr id="9" name="Content Placeholder 3"/>
          <p:cNvSpPr>
            <a:spLocks noGrp="1"/>
          </p:cNvSpPr>
          <p:nvPr>
            <p:ph sz="half" idx="2"/>
          </p:nvPr>
        </p:nvSpPr>
        <p:spPr>
          <a:xfrm>
            <a:off x="4953000" y="3637052"/>
            <a:ext cx="3566160" cy="2463709"/>
          </a:xfrm>
        </p:spPr>
        <p:txBody>
          <a:bodyPr>
            <a:normAutofit fontScale="92500" lnSpcReduction="10000"/>
          </a:bodyPr>
          <a:lstStyle/>
          <a:p>
            <a:r>
              <a:rPr lang="en-US" dirty="0" smtClean="0">
                <a:solidFill>
                  <a:srgbClr val="000000"/>
                </a:solidFill>
                <a:latin typeface="Arial"/>
                <a:cs typeface="Arial"/>
              </a:rPr>
              <a:t>Long-term services and supports</a:t>
            </a:r>
          </a:p>
          <a:p>
            <a:pPr lvl="1"/>
            <a:r>
              <a:rPr lang="en-US" dirty="0" smtClean="0">
                <a:solidFill>
                  <a:srgbClr val="000000"/>
                </a:solidFill>
                <a:latin typeface="Arial"/>
                <a:cs typeface="Arial"/>
              </a:rPr>
              <a:t>MSSP, IHSS, CBAS, nursing </a:t>
            </a:r>
            <a:r>
              <a:rPr lang="en-US" dirty="0">
                <a:solidFill>
                  <a:srgbClr val="000000"/>
                </a:solidFill>
                <a:latin typeface="Arial"/>
                <a:cs typeface="Arial"/>
              </a:rPr>
              <a:t>f</a:t>
            </a:r>
            <a:r>
              <a:rPr lang="en-US" dirty="0" smtClean="0">
                <a:solidFill>
                  <a:srgbClr val="000000"/>
                </a:solidFill>
                <a:latin typeface="Arial"/>
                <a:cs typeface="Arial"/>
              </a:rPr>
              <a:t>acilities, </a:t>
            </a:r>
            <a:r>
              <a:rPr lang="en-US" dirty="0">
                <a:solidFill>
                  <a:srgbClr val="000000"/>
                </a:solidFill>
                <a:latin typeface="Arial"/>
                <a:cs typeface="Arial"/>
              </a:rPr>
              <a:t>n</a:t>
            </a:r>
            <a:r>
              <a:rPr lang="en-US" dirty="0" smtClean="0">
                <a:solidFill>
                  <a:srgbClr val="000000"/>
                </a:solidFill>
                <a:latin typeface="Arial"/>
                <a:cs typeface="Arial"/>
              </a:rPr>
              <a:t>on-emergency medical transportation</a:t>
            </a:r>
          </a:p>
          <a:p>
            <a:r>
              <a:rPr lang="en-US" dirty="0" smtClean="0">
                <a:solidFill>
                  <a:srgbClr val="000000"/>
                </a:solidFill>
                <a:latin typeface="Arial"/>
                <a:cs typeface="Arial"/>
              </a:rPr>
              <a:t>Durable medical equipment</a:t>
            </a:r>
          </a:p>
          <a:p>
            <a:r>
              <a:rPr lang="en-US" dirty="0" smtClean="0">
                <a:solidFill>
                  <a:srgbClr val="000000"/>
                </a:solidFill>
                <a:latin typeface="Arial"/>
                <a:cs typeface="Arial"/>
              </a:rPr>
              <a:t>Medicare cost sharing </a:t>
            </a:r>
            <a:endParaRPr lang="en-US" dirty="0">
              <a:solidFill>
                <a:srgbClr val="000000"/>
              </a:solidFill>
              <a:latin typeface="Arial"/>
              <a:cs typeface="Arial"/>
            </a:endParaRPr>
          </a:p>
        </p:txBody>
      </p:sp>
      <p:sp>
        <p:nvSpPr>
          <p:cNvPr id="10" name="Content Placeholder 7"/>
          <p:cNvSpPr txBox="1">
            <a:spLocks/>
          </p:cNvSpPr>
          <p:nvPr/>
        </p:nvSpPr>
        <p:spPr>
          <a:xfrm>
            <a:off x="632301" y="2761970"/>
            <a:ext cx="3558699" cy="643191"/>
          </a:xfrm>
          <a:prstGeom prst="rect">
            <a:avLst/>
          </a:prstGeom>
          <a:solidFill>
            <a:schemeClr val="accent4">
              <a:lumMod val="40000"/>
              <a:lumOff val="60000"/>
            </a:schemeClr>
          </a:solidFill>
          <a:ln w="28575" cmpd="sng">
            <a:noFill/>
          </a:ln>
        </p:spPr>
        <p:txBody>
          <a:bodyPr anchor="ctr"/>
          <a:lst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a:lstStyle>
          <a:p>
            <a:pPr marL="0" indent="0" algn="ctr">
              <a:buNone/>
            </a:pPr>
            <a:r>
              <a:rPr lang="en-US" sz="1800" dirty="0" smtClean="0">
                <a:solidFill>
                  <a:srgbClr val="000000"/>
                </a:solidFill>
                <a:latin typeface="Arial"/>
                <a:cs typeface="Arial"/>
              </a:rPr>
              <a:t>Who: 65+, under 65 with certain disabilities</a:t>
            </a:r>
          </a:p>
        </p:txBody>
      </p:sp>
      <p:sp>
        <p:nvSpPr>
          <p:cNvPr id="11" name="Content Placeholder 7"/>
          <p:cNvSpPr txBox="1">
            <a:spLocks/>
          </p:cNvSpPr>
          <p:nvPr/>
        </p:nvSpPr>
        <p:spPr>
          <a:xfrm>
            <a:off x="4945539" y="2761970"/>
            <a:ext cx="3558699" cy="643191"/>
          </a:xfrm>
          <a:prstGeom prst="rect">
            <a:avLst/>
          </a:prstGeom>
          <a:solidFill>
            <a:schemeClr val="accent4">
              <a:lumMod val="40000"/>
              <a:lumOff val="60000"/>
            </a:schemeClr>
          </a:solidFill>
          <a:ln w="28575" cmpd="sng">
            <a:noFill/>
          </a:ln>
        </p:spPr>
        <p:txBody>
          <a:bodyPr anchor="ctr"/>
          <a:lst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a:lstStyle>
          <a:p>
            <a:pPr marL="0" indent="0" algn="ctr">
              <a:buNone/>
            </a:pPr>
            <a:r>
              <a:rPr lang="en-US" sz="1800" dirty="0" smtClean="0">
                <a:solidFill>
                  <a:srgbClr val="000000"/>
                </a:solidFill>
                <a:latin typeface="Arial"/>
                <a:cs typeface="Arial"/>
              </a:rPr>
              <a:t>Who: low-income Californians</a:t>
            </a:r>
          </a:p>
        </p:txBody>
      </p:sp>
    </p:spTree>
    <p:extLst>
      <p:ext uri="{BB962C8B-B14F-4D97-AF65-F5344CB8AC3E}">
        <p14:creationId xmlns:p14="http://schemas.microsoft.com/office/powerpoint/2010/main" val="6118614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FE4BAC9-6D41-4691-9299-18EF07EF0177}" type="slidenum">
              <a:rPr lang="en-US" smtClean="0">
                <a:solidFill>
                  <a:srgbClr val="000000"/>
                </a:solidFill>
              </a:rPr>
              <a:pPr/>
              <a:t>30</a:t>
            </a:fld>
            <a:endParaRPr lang="en-US" dirty="0">
              <a:solidFill>
                <a:srgbClr val="000000"/>
              </a:solidFill>
            </a:endParaRPr>
          </a:p>
        </p:txBody>
      </p:sp>
      <p:sp>
        <p:nvSpPr>
          <p:cNvPr id="5" name="Title 1"/>
          <p:cNvSpPr>
            <a:spLocks noGrp="1"/>
          </p:cNvSpPr>
          <p:nvPr>
            <p:ph type="title"/>
          </p:nvPr>
        </p:nvSpPr>
        <p:spPr>
          <a:xfrm>
            <a:off x="900113" y="244158"/>
            <a:ext cx="7345362" cy="1339850"/>
          </a:xfrm>
        </p:spPr>
        <p:txBody>
          <a:bodyPr/>
          <a:lstStyle/>
          <a:p>
            <a:r>
              <a:rPr lang="en-US" dirty="0" smtClean="0">
                <a:solidFill>
                  <a:schemeClr val="tx1"/>
                </a:solidFill>
                <a:latin typeface="Trebuchet MS"/>
                <a:cs typeface="Trebuchet MS"/>
              </a:rPr>
              <a:t>Consumer Protections</a:t>
            </a:r>
            <a:endParaRPr lang="en-US" dirty="0">
              <a:solidFill>
                <a:schemeClr val="tx1"/>
              </a:solidFill>
              <a:latin typeface="Trebuchet MS"/>
              <a:cs typeface="Trebuchet MS"/>
            </a:endParaRPr>
          </a:p>
        </p:txBody>
      </p:sp>
      <p:sp>
        <p:nvSpPr>
          <p:cNvPr id="6" name="Content Placeholder 2"/>
          <p:cNvSpPr>
            <a:spLocks noGrp="1"/>
          </p:cNvSpPr>
          <p:nvPr>
            <p:ph idx="1"/>
          </p:nvPr>
        </p:nvSpPr>
        <p:spPr>
          <a:xfrm>
            <a:off x="480855" y="1688350"/>
            <a:ext cx="8223898" cy="4593304"/>
          </a:xfrm>
        </p:spPr>
        <p:txBody>
          <a:bodyPr>
            <a:noAutofit/>
          </a:bodyPr>
          <a:lstStyle/>
          <a:p>
            <a:pPr marL="0" indent="0">
              <a:spcBef>
                <a:spcPts val="0"/>
              </a:spcBef>
              <a:buNone/>
            </a:pPr>
            <a:r>
              <a:rPr lang="en-US" sz="1800" dirty="0" smtClean="0">
                <a:solidFill>
                  <a:srgbClr val="000000"/>
                </a:solidFill>
                <a:latin typeface="Arial"/>
                <a:ea typeface="MS PGothic" charset="0"/>
                <a:cs typeface="Arial"/>
              </a:rPr>
              <a:t>The law establishing the CCI contains many protections, including:</a:t>
            </a:r>
          </a:p>
          <a:p>
            <a:pPr>
              <a:lnSpc>
                <a:spcPct val="130000"/>
              </a:lnSpc>
              <a:spcBef>
                <a:spcPts val="0"/>
              </a:spcBef>
            </a:pPr>
            <a:r>
              <a:rPr lang="en-US" sz="1800" b="1" dirty="0" smtClean="0">
                <a:solidFill>
                  <a:srgbClr val="000000"/>
                </a:solidFill>
                <a:latin typeface="Arial"/>
                <a:ea typeface="MS PGothic" charset="0"/>
                <a:cs typeface="Arial"/>
              </a:rPr>
              <a:t>Meaningful information of Beneficiary Rights and Choices</a:t>
            </a:r>
          </a:p>
          <a:p>
            <a:pPr lvl="1">
              <a:lnSpc>
                <a:spcPct val="130000"/>
              </a:lnSpc>
              <a:spcBef>
                <a:spcPts val="0"/>
              </a:spcBef>
            </a:pPr>
            <a:r>
              <a:rPr lang="en-US" sz="1600" dirty="0" smtClean="0">
                <a:solidFill>
                  <a:srgbClr val="000000"/>
                </a:solidFill>
                <a:latin typeface="Arial"/>
                <a:ea typeface="MS PGothic" charset="0"/>
                <a:cs typeface="Arial"/>
              </a:rPr>
              <a:t>Notices sent 90, 60, and 30 days prior to enrollment.</a:t>
            </a:r>
          </a:p>
          <a:p>
            <a:pPr>
              <a:lnSpc>
                <a:spcPct val="130000"/>
              </a:lnSpc>
              <a:spcBef>
                <a:spcPts val="0"/>
              </a:spcBef>
            </a:pPr>
            <a:r>
              <a:rPr lang="en-US" sz="1800" b="1" dirty="0" smtClean="0">
                <a:solidFill>
                  <a:srgbClr val="000000"/>
                </a:solidFill>
                <a:latin typeface="Arial"/>
                <a:ea typeface="MS PGothic" charset="0"/>
                <a:cs typeface="Arial"/>
              </a:rPr>
              <a:t>Self-Directed Care</a:t>
            </a:r>
          </a:p>
          <a:p>
            <a:pPr lvl="1">
              <a:lnSpc>
                <a:spcPct val="130000"/>
              </a:lnSpc>
              <a:spcBef>
                <a:spcPts val="0"/>
              </a:spcBef>
            </a:pPr>
            <a:r>
              <a:rPr lang="en-US" sz="1600" dirty="0" smtClean="0">
                <a:solidFill>
                  <a:srgbClr val="000000"/>
                </a:solidFill>
                <a:latin typeface="Arial"/>
                <a:ea typeface="MS PGothic" charset="0"/>
                <a:cs typeface="Arial"/>
              </a:rPr>
              <a:t>People will have the choice to self-direct their care, including being able to hire, fire, and manage their IHSS workers. </a:t>
            </a:r>
          </a:p>
          <a:p>
            <a:pPr>
              <a:lnSpc>
                <a:spcPct val="130000"/>
              </a:lnSpc>
              <a:spcBef>
                <a:spcPts val="0"/>
              </a:spcBef>
            </a:pPr>
            <a:r>
              <a:rPr lang="en-US" sz="1800" b="1" dirty="0" smtClean="0">
                <a:solidFill>
                  <a:srgbClr val="000000"/>
                </a:solidFill>
                <a:latin typeface="Arial"/>
                <a:ea typeface="MS PGothic" charset="0"/>
                <a:cs typeface="Arial"/>
              </a:rPr>
              <a:t>Appeal &amp; Grievances</a:t>
            </a:r>
          </a:p>
          <a:p>
            <a:pPr lvl="1">
              <a:lnSpc>
                <a:spcPct val="130000"/>
              </a:lnSpc>
              <a:spcBef>
                <a:spcPts val="0"/>
              </a:spcBef>
            </a:pPr>
            <a:r>
              <a:rPr lang="en-US" sz="1600" dirty="0" smtClean="0">
                <a:solidFill>
                  <a:srgbClr val="000000"/>
                </a:solidFill>
                <a:latin typeface="Arial"/>
                <a:ea typeface="MS PGothic" charset="0"/>
                <a:cs typeface="Arial"/>
              </a:rPr>
              <a:t>People will receive full Medicare and </a:t>
            </a:r>
            <a:r>
              <a:rPr lang="en-US" sz="1600" dirty="0" err="1" smtClean="0">
                <a:solidFill>
                  <a:srgbClr val="000000"/>
                </a:solidFill>
                <a:latin typeface="Arial"/>
                <a:ea typeface="MS PGothic" charset="0"/>
                <a:cs typeface="Arial"/>
              </a:rPr>
              <a:t>Medi</a:t>
            </a:r>
            <a:r>
              <a:rPr lang="en-US" sz="1600" dirty="0" smtClean="0">
                <a:solidFill>
                  <a:srgbClr val="000000"/>
                </a:solidFill>
                <a:latin typeface="Arial"/>
                <a:ea typeface="MS PGothic" charset="0"/>
                <a:cs typeface="Arial"/>
              </a:rPr>
              <a:t>-Cal appeals and grievances.  There will be a special Ombudsman program for Cal </a:t>
            </a:r>
            <a:r>
              <a:rPr lang="en-US" sz="1600" dirty="0" err="1" smtClean="0">
                <a:solidFill>
                  <a:srgbClr val="000000"/>
                </a:solidFill>
                <a:latin typeface="Arial"/>
                <a:ea typeface="MS PGothic" charset="0"/>
                <a:cs typeface="Arial"/>
              </a:rPr>
              <a:t>MediConnect</a:t>
            </a:r>
            <a:r>
              <a:rPr lang="en-US" sz="1600" dirty="0" smtClean="0">
                <a:solidFill>
                  <a:srgbClr val="000000"/>
                </a:solidFill>
                <a:latin typeface="Arial"/>
                <a:ea typeface="MS PGothic" charset="0"/>
                <a:cs typeface="Arial"/>
              </a:rPr>
              <a:t>. </a:t>
            </a:r>
          </a:p>
          <a:p>
            <a:pPr>
              <a:lnSpc>
                <a:spcPct val="130000"/>
              </a:lnSpc>
              <a:spcBef>
                <a:spcPts val="0"/>
              </a:spcBef>
            </a:pPr>
            <a:r>
              <a:rPr lang="en-US" sz="1800" b="1" dirty="0" smtClean="0">
                <a:solidFill>
                  <a:srgbClr val="000000"/>
                </a:solidFill>
                <a:latin typeface="Arial"/>
                <a:ea typeface="MS PGothic" charset="0"/>
                <a:cs typeface="Arial"/>
              </a:rPr>
              <a:t>Strong Oversight &amp; Monitoring</a:t>
            </a:r>
          </a:p>
          <a:p>
            <a:pPr lvl="1">
              <a:lnSpc>
                <a:spcPct val="130000"/>
              </a:lnSpc>
              <a:spcBef>
                <a:spcPts val="0"/>
              </a:spcBef>
            </a:pPr>
            <a:r>
              <a:rPr lang="en-US" sz="1600" dirty="0" smtClean="0">
                <a:solidFill>
                  <a:srgbClr val="000000"/>
                </a:solidFill>
                <a:latin typeface="Arial"/>
                <a:ea typeface="MS PGothic" charset="0"/>
                <a:cs typeface="Arial"/>
              </a:rPr>
              <a:t>Evaluation coordinated with DHCS and CMS. </a:t>
            </a:r>
          </a:p>
          <a:p>
            <a:pPr>
              <a:lnSpc>
                <a:spcPct val="130000"/>
              </a:lnSpc>
              <a:spcBef>
                <a:spcPts val="0"/>
              </a:spcBef>
            </a:pPr>
            <a:r>
              <a:rPr lang="en-US" sz="1800" b="1" dirty="0" smtClean="0">
                <a:solidFill>
                  <a:srgbClr val="000000"/>
                </a:solidFill>
                <a:latin typeface="Arial"/>
                <a:ea typeface="MS PGothic" charset="0"/>
                <a:cs typeface="Arial"/>
              </a:rPr>
              <a:t>Continuity of Care</a:t>
            </a:r>
          </a:p>
          <a:p>
            <a:pPr lvl="1">
              <a:lnSpc>
                <a:spcPct val="130000"/>
              </a:lnSpc>
              <a:spcBef>
                <a:spcPts val="0"/>
              </a:spcBef>
            </a:pPr>
            <a:r>
              <a:rPr lang="en-US" sz="1600" dirty="0" smtClean="0">
                <a:solidFill>
                  <a:srgbClr val="000000"/>
                </a:solidFill>
                <a:latin typeface="Arial"/>
                <a:ea typeface="MS PGothic" charset="0"/>
                <a:cs typeface="Arial"/>
              </a:rPr>
              <a:t>People can continue to see their </a:t>
            </a:r>
            <a:r>
              <a:rPr lang="en-US" sz="1600" dirty="0" err="1" smtClean="0">
                <a:solidFill>
                  <a:srgbClr val="000000"/>
                </a:solidFill>
                <a:latin typeface="Arial"/>
                <a:ea typeface="MS PGothic" charset="0"/>
                <a:cs typeface="Arial"/>
              </a:rPr>
              <a:t>Medi</a:t>
            </a:r>
            <a:r>
              <a:rPr lang="en-US" sz="1600" dirty="0" smtClean="0">
                <a:solidFill>
                  <a:srgbClr val="000000"/>
                </a:solidFill>
                <a:latin typeface="Arial"/>
                <a:ea typeface="MS PGothic" charset="0"/>
                <a:cs typeface="Arial"/>
              </a:rPr>
              <a:t>-Cal providers for 12 months and their Medicare providers for six months. </a:t>
            </a:r>
          </a:p>
        </p:txBody>
      </p:sp>
    </p:spTree>
    <p:extLst>
      <p:ext uri="{BB962C8B-B14F-4D97-AF65-F5344CB8AC3E}">
        <p14:creationId xmlns:p14="http://schemas.microsoft.com/office/powerpoint/2010/main" val="611947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FE4BAC9-6D41-4691-9299-18EF07EF0177}" type="slidenum">
              <a:rPr lang="en-US" smtClean="0">
                <a:solidFill>
                  <a:schemeClr val="tx1"/>
                </a:solidFill>
              </a:rPr>
              <a:pPr/>
              <a:t>31</a:t>
            </a:fld>
            <a:endParaRPr lang="en-US" dirty="0">
              <a:solidFill>
                <a:schemeClr val="tx1"/>
              </a:solidFill>
            </a:endParaRPr>
          </a:p>
        </p:txBody>
      </p:sp>
      <p:sp>
        <p:nvSpPr>
          <p:cNvPr id="5" name="Title 1"/>
          <p:cNvSpPr>
            <a:spLocks noGrp="1"/>
          </p:cNvSpPr>
          <p:nvPr>
            <p:ph type="title"/>
          </p:nvPr>
        </p:nvSpPr>
        <p:spPr>
          <a:xfrm>
            <a:off x="900113" y="244158"/>
            <a:ext cx="7345362" cy="1339850"/>
          </a:xfrm>
        </p:spPr>
        <p:txBody>
          <a:bodyPr>
            <a:normAutofit fontScale="90000"/>
          </a:bodyPr>
          <a:lstStyle/>
          <a:p>
            <a:r>
              <a:rPr lang="en-US" dirty="0" smtClean="0">
                <a:solidFill>
                  <a:srgbClr val="000000"/>
                </a:solidFill>
                <a:latin typeface="Trebuchet MS"/>
                <a:cs typeface="Trebuchet MS"/>
              </a:rPr>
              <a:t>Consumer Protections: </a:t>
            </a:r>
            <a:br>
              <a:rPr lang="en-US" dirty="0" smtClean="0">
                <a:solidFill>
                  <a:srgbClr val="000000"/>
                </a:solidFill>
                <a:latin typeface="Trebuchet MS"/>
                <a:cs typeface="Trebuchet MS"/>
              </a:rPr>
            </a:br>
            <a:r>
              <a:rPr lang="en-US" dirty="0" smtClean="0">
                <a:solidFill>
                  <a:srgbClr val="000000"/>
                </a:solidFill>
                <a:latin typeface="Trebuchet MS"/>
                <a:cs typeface="Trebuchet MS"/>
              </a:rPr>
              <a:t>Plan Readiness</a:t>
            </a:r>
            <a:endParaRPr lang="en-US" dirty="0">
              <a:solidFill>
                <a:srgbClr val="000000"/>
              </a:solidFill>
              <a:latin typeface="Trebuchet MS"/>
              <a:cs typeface="Trebuchet MS"/>
            </a:endParaRPr>
          </a:p>
        </p:txBody>
      </p:sp>
      <p:sp>
        <p:nvSpPr>
          <p:cNvPr id="6" name="Content Placeholder 2"/>
          <p:cNvSpPr>
            <a:spLocks noGrp="1"/>
          </p:cNvSpPr>
          <p:nvPr>
            <p:ph idx="1"/>
          </p:nvPr>
        </p:nvSpPr>
        <p:spPr>
          <a:xfrm>
            <a:off x="900112" y="1966921"/>
            <a:ext cx="7495999" cy="3931920"/>
          </a:xfrm>
        </p:spPr>
        <p:txBody>
          <a:bodyPr/>
          <a:lstStyle/>
          <a:p>
            <a:pPr>
              <a:lnSpc>
                <a:spcPct val="130000"/>
              </a:lnSpc>
            </a:pPr>
            <a:r>
              <a:rPr lang="en-US" dirty="0" smtClean="0">
                <a:solidFill>
                  <a:schemeClr val="tx1"/>
                </a:solidFill>
                <a:latin typeface="Arial"/>
                <a:cs typeface="Arial"/>
              </a:rPr>
              <a:t>Plans have undergone thorough readiness reviews prior to beneficiary </a:t>
            </a:r>
            <a:r>
              <a:rPr lang="en-US" dirty="0">
                <a:solidFill>
                  <a:schemeClr val="tx1"/>
                </a:solidFill>
                <a:latin typeface="Arial"/>
                <a:cs typeface="Arial"/>
              </a:rPr>
              <a:t>enrollment including </a:t>
            </a:r>
            <a:r>
              <a:rPr lang="en-US" dirty="0" smtClean="0">
                <a:solidFill>
                  <a:schemeClr val="tx1"/>
                </a:solidFill>
                <a:latin typeface="Arial"/>
                <a:cs typeface="Arial"/>
              </a:rPr>
              <a:t>on</a:t>
            </a:r>
            <a:r>
              <a:rPr lang="en-US" dirty="0">
                <a:solidFill>
                  <a:schemeClr val="tx1"/>
                </a:solidFill>
                <a:latin typeface="Arial"/>
                <a:cs typeface="Arial"/>
              </a:rPr>
              <a:t>-site visits and desk reviews. </a:t>
            </a:r>
            <a:endParaRPr lang="en-US" dirty="0" smtClean="0">
              <a:solidFill>
                <a:schemeClr val="tx1"/>
              </a:solidFill>
              <a:latin typeface="Arial"/>
              <a:cs typeface="Arial"/>
            </a:endParaRPr>
          </a:p>
          <a:p>
            <a:pPr>
              <a:lnSpc>
                <a:spcPct val="130000"/>
              </a:lnSpc>
            </a:pPr>
            <a:r>
              <a:rPr lang="en-US" dirty="0" smtClean="0">
                <a:solidFill>
                  <a:schemeClr val="tx1"/>
                </a:solidFill>
                <a:latin typeface="Arial"/>
                <a:cs typeface="Arial"/>
              </a:rPr>
              <a:t>California and CMS are continuing to watch very closely to ensure that the plans stay up to date with networks, systems, and resources. </a:t>
            </a:r>
            <a:endParaRPr lang="en-US" dirty="0">
              <a:solidFill>
                <a:schemeClr val="tx1"/>
              </a:solidFill>
              <a:latin typeface="Arial"/>
              <a:cs typeface="Arial"/>
            </a:endParaRPr>
          </a:p>
        </p:txBody>
      </p:sp>
    </p:spTree>
    <p:extLst>
      <p:ext uri="{BB962C8B-B14F-4D97-AF65-F5344CB8AC3E}">
        <p14:creationId xmlns:p14="http://schemas.microsoft.com/office/powerpoint/2010/main" val="546014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00"/>
                </a:solidFill>
                <a:latin typeface="Trebuchet MS"/>
                <a:cs typeface="Trebuchet MS"/>
              </a:rPr>
              <a:t>Consumer Protections: </a:t>
            </a:r>
            <a:br>
              <a:rPr lang="en-US" dirty="0" smtClean="0">
                <a:solidFill>
                  <a:srgbClr val="000000"/>
                </a:solidFill>
                <a:latin typeface="Trebuchet MS"/>
                <a:cs typeface="Trebuchet MS"/>
              </a:rPr>
            </a:br>
            <a:r>
              <a:rPr lang="en-US" dirty="0" smtClean="0">
                <a:solidFill>
                  <a:srgbClr val="000000"/>
                </a:solidFill>
                <a:latin typeface="Trebuchet MS"/>
                <a:cs typeface="Trebuchet MS"/>
              </a:rPr>
              <a:t>Who To Call for Beneficiaries</a:t>
            </a:r>
            <a:endParaRPr lang="en-US" dirty="0">
              <a:solidFill>
                <a:srgbClr val="000000"/>
              </a:solidFill>
              <a:latin typeface="Trebuchet MS"/>
              <a:cs typeface="Trebuchet MS"/>
            </a:endParaRPr>
          </a:p>
        </p:txBody>
      </p:sp>
      <p:sp>
        <p:nvSpPr>
          <p:cNvPr id="3" name="Content Placeholder 2"/>
          <p:cNvSpPr>
            <a:spLocks noGrp="1"/>
          </p:cNvSpPr>
          <p:nvPr>
            <p:ph idx="1"/>
          </p:nvPr>
        </p:nvSpPr>
        <p:spPr>
          <a:xfrm>
            <a:off x="501686" y="2133601"/>
            <a:ext cx="8309164" cy="2789890"/>
          </a:xfrm>
        </p:spPr>
        <p:txBody>
          <a:bodyPr>
            <a:normAutofit/>
          </a:bodyPr>
          <a:lstStyle/>
          <a:p>
            <a:r>
              <a:rPr lang="en-US" sz="2600" dirty="0">
                <a:solidFill>
                  <a:srgbClr val="000000"/>
                </a:solidFill>
                <a:latin typeface="Arial"/>
                <a:cs typeface="Arial"/>
              </a:rPr>
              <a:t>If </a:t>
            </a:r>
            <a:r>
              <a:rPr lang="en-US" sz="2600" dirty="0" smtClean="0">
                <a:solidFill>
                  <a:srgbClr val="000000"/>
                </a:solidFill>
                <a:latin typeface="Arial"/>
                <a:cs typeface="Arial"/>
              </a:rPr>
              <a:t>a beneficiary has </a:t>
            </a:r>
            <a:r>
              <a:rPr lang="en-US" sz="2600" dirty="0">
                <a:solidFill>
                  <a:srgbClr val="000000"/>
                </a:solidFill>
                <a:latin typeface="Arial"/>
                <a:cs typeface="Arial"/>
              </a:rPr>
              <a:t>a complaint, </a:t>
            </a:r>
            <a:r>
              <a:rPr lang="en-US" sz="2600" dirty="0" smtClean="0">
                <a:solidFill>
                  <a:srgbClr val="000000"/>
                </a:solidFill>
                <a:latin typeface="Arial"/>
                <a:cs typeface="Arial"/>
              </a:rPr>
              <a:t>the first point of contact is be </a:t>
            </a:r>
            <a:r>
              <a:rPr lang="en-US" sz="2600" dirty="0">
                <a:solidFill>
                  <a:srgbClr val="000000"/>
                </a:solidFill>
                <a:latin typeface="Arial"/>
                <a:cs typeface="Arial"/>
              </a:rPr>
              <a:t>the plan.  </a:t>
            </a:r>
            <a:r>
              <a:rPr lang="en-US" sz="2600" dirty="0" smtClean="0">
                <a:solidFill>
                  <a:srgbClr val="000000"/>
                </a:solidFill>
                <a:latin typeface="Arial"/>
                <a:cs typeface="Arial"/>
              </a:rPr>
              <a:t>Plans will have internal appeals and grievance procedures.</a:t>
            </a:r>
          </a:p>
          <a:p>
            <a:r>
              <a:rPr lang="en-US" sz="2600" dirty="0" smtClean="0">
                <a:solidFill>
                  <a:srgbClr val="000000"/>
                </a:solidFill>
                <a:latin typeface="Arial"/>
                <a:cs typeface="Arial"/>
              </a:rPr>
              <a:t>If a beneficiary </a:t>
            </a:r>
            <a:r>
              <a:rPr lang="en-US" sz="2600" dirty="0">
                <a:solidFill>
                  <a:srgbClr val="000000"/>
                </a:solidFill>
                <a:latin typeface="Arial"/>
                <a:cs typeface="Arial"/>
              </a:rPr>
              <a:t>cannot resolve </a:t>
            </a:r>
            <a:r>
              <a:rPr lang="en-US" sz="2600" dirty="0" smtClean="0">
                <a:solidFill>
                  <a:srgbClr val="000000"/>
                </a:solidFill>
                <a:latin typeface="Arial"/>
                <a:cs typeface="Arial"/>
              </a:rPr>
              <a:t>their </a:t>
            </a:r>
            <a:r>
              <a:rPr lang="en-US" sz="2600" dirty="0">
                <a:solidFill>
                  <a:srgbClr val="000000"/>
                </a:solidFill>
                <a:latin typeface="Arial"/>
                <a:cs typeface="Arial"/>
              </a:rPr>
              <a:t>complaint with the plan, </a:t>
            </a:r>
            <a:r>
              <a:rPr lang="en-US" sz="2600" dirty="0" smtClean="0">
                <a:solidFill>
                  <a:srgbClr val="000000"/>
                </a:solidFill>
                <a:latin typeface="Arial"/>
                <a:cs typeface="Arial"/>
              </a:rPr>
              <a:t>there are several options:</a:t>
            </a:r>
          </a:p>
        </p:txBody>
      </p:sp>
      <p:sp>
        <p:nvSpPr>
          <p:cNvPr id="4" name="Slide Number Placeholder 3"/>
          <p:cNvSpPr>
            <a:spLocks noGrp="1"/>
          </p:cNvSpPr>
          <p:nvPr>
            <p:ph type="sldNum" sz="quarter" idx="12"/>
          </p:nvPr>
        </p:nvSpPr>
        <p:spPr/>
        <p:txBody>
          <a:bodyPr/>
          <a:lstStyle/>
          <a:p>
            <a:fld id="{CFE4BAC9-6D41-4691-9299-18EF07EF0177}" type="slidenum">
              <a:rPr lang="en-US" smtClean="0"/>
              <a:pPr/>
              <a:t>32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321922581"/>
              </p:ext>
            </p:extLst>
          </p:nvPr>
        </p:nvGraphicFramePr>
        <p:xfrm>
          <a:off x="811110" y="4776150"/>
          <a:ext cx="7619346" cy="1381760"/>
        </p:xfrm>
        <a:graphic>
          <a:graphicData uri="http://schemas.openxmlformats.org/drawingml/2006/table">
            <a:tbl>
              <a:tblPr firstRow="1" bandRow="1">
                <a:tableStyleId>{2D5ABB26-0587-4C30-8999-92F81FD0307C}</a:tableStyleId>
              </a:tblPr>
              <a:tblGrid>
                <a:gridCol w="5374102"/>
                <a:gridCol w="2245244"/>
              </a:tblGrid>
              <a:tr h="370840">
                <a:tc>
                  <a:txBody>
                    <a:bodyPr/>
                    <a:lstStyle/>
                    <a:p>
                      <a:r>
                        <a:rPr lang="en-US" dirty="0" smtClean="0">
                          <a:latin typeface="Trebuchet MS"/>
                          <a:cs typeface="Trebuchet MS"/>
                        </a:rPr>
                        <a:t>Cal MediConnect Ombudsman Program </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latin typeface="Trebuchet MS"/>
                          <a:cs typeface="Trebuchet MS"/>
                        </a:rPr>
                        <a:t>(855) </a:t>
                      </a:r>
                      <a:r>
                        <a:rPr lang="en-US" dirty="0" smtClean="0">
                          <a:latin typeface="Trebuchet MS"/>
                          <a:cs typeface="Trebuchet MS"/>
                        </a:rPr>
                        <a:t>501-3077</a:t>
                      </a:r>
                      <a:endParaRPr lang="en-US" dirty="0" smtClean="0">
                        <a:latin typeface="Trebuchet MS"/>
                        <a:cs typeface="Trebuchet MS"/>
                      </a:endParaRPr>
                    </a:p>
                  </a:txBody>
                  <a:tcPr/>
                </a:tc>
              </a:tr>
              <a:tr h="370840">
                <a:tc>
                  <a:txBody>
                    <a:bodyPr/>
                    <a:lstStyle/>
                    <a:p>
                      <a:r>
                        <a:rPr lang="en-US" dirty="0" err="1" smtClean="0">
                          <a:latin typeface="Trebuchet MS"/>
                          <a:cs typeface="Trebuchet MS"/>
                        </a:rPr>
                        <a:t>Medi</a:t>
                      </a:r>
                      <a:r>
                        <a:rPr lang="en-US" dirty="0" smtClean="0">
                          <a:latin typeface="Trebuchet MS"/>
                          <a:cs typeface="Trebuchet MS"/>
                        </a:rPr>
                        <a:t>-Cal Managed Care Ombudsman</a:t>
                      </a:r>
                      <a:endParaRPr lang="en-US" dirty="0">
                        <a:latin typeface="Trebuchet MS"/>
                        <a:cs typeface="Trebuchet MS"/>
                      </a:endParaRPr>
                    </a:p>
                  </a:txBody>
                  <a:tcPr/>
                </a:tc>
                <a:tc>
                  <a:txBody>
                    <a:bodyPr/>
                    <a:lstStyle/>
                    <a:p>
                      <a:r>
                        <a:rPr lang="en-US" dirty="0" smtClean="0">
                          <a:latin typeface="Trebuchet MS"/>
                          <a:cs typeface="Trebuchet MS"/>
                        </a:rPr>
                        <a:t>(888) 452-8609</a:t>
                      </a:r>
                      <a:endParaRPr lang="en-US" dirty="0"/>
                    </a:p>
                  </a:txBody>
                  <a:tcPr/>
                </a:tc>
              </a:tr>
              <a:tr h="370840">
                <a:tc>
                  <a:txBody>
                    <a:bodyPr/>
                    <a:lstStyle/>
                    <a:p>
                      <a:r>
                        <a:rPr lang="en-US" dirty="0" smtClean="0">
                          <a:latin typeface="Trebuchet MS"/>
                          <a:cs typeface="Trebuchet MS"/>
                        </a:rPr>
                        <a:t>Office of the Patient Advocate </a:t>
                      </a:r>
                      <a:endParaRPr lang="en-US" dirty="0">
                        <a:latin typeface="Trebuchet MS"/>
                        <a:cs typeface="Trebuchet MS"/>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latin typeface="Trebuchet MS"/>
                          <a:cs typeface="Trebuchet MS"/>
                        </a:rPr>
                        <a:t>(866) 466-8900</a:t>
                      </a:r>
                    </a:p>
                    <a:p>
                      <a:endParaRPr lang="en-US" dirty="0"/>
                    </a:p>
                  </a:txBody>
                  <a:tcPr/>
                </a:tc>
              </a:tr>
            </a:tbl>
          </a:graphicData>
        </a:graphic>
      </p:graphicFrame>
    </p:spTree>
    <p:extLst>
      <p:ext uri="{BB962C8B-B14F-4D97-AF65-F5344CB8AC3E}">
        <p14:creationId xmlns:p14="http://schemas.microsoft.com/office/powerpoint/2010/main" val="13829918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473" y="244158"/>
            <a:ext cx="7755370" cy="1339850"/>
          </a:xfrm>
        </p:spPr>
        <p:txBody>
          <a:bodyPr>
            <a:normAutofit fontScale="90000"/>
          </a:bodyPr>
          <a:lstStyle/>
          <a:p>
            <a:r>
              <a:rPr lang="en-US" dirty="0" smtClean="0">
                <a:solidFill>
                  <a:srgbClr val="000000"/>
                </a:solidFill>
                <a:latin typeface="Trebuchet MS"/>
                <a:cs typeface="Trebuchet MS"/>
              </a:rPr>
              <a:t>How can I advise my patients?</a:t>
            </a:r>
            <a:endParaRPr lang="en-US" dirty="0">
              <a:solidFill>
                <a:srgbClr val="000000"/>
              </a:solidFill>
              <a:latin typeface="Trebuchet MS"/>
              <a:cs typeface="Trebuchet MS"/>
            </a:endParaRPr>
          </a:p>
        </p:txBody>
      </p:sp>
      <p:sp>
        <p:nvSpPr>
          <p:cNvPr id="3" name="Content Placeholder 2"/>
          <p:cNvSpPr>
            <a:spLocks noGrp="1"/>
          </p:cNvSpPr>
          <p:nvPr>
            <p:ph idx="1"/>
          </p:nvPr>
        </p:nvSpPr>
        <p:spPr>
          <a:xfrm>
            <a:off x="406879" y="1886336"/>
            <a:ext cx="8223898" cy="4549396"/>
          </a:xfrm>
        </p:spPr>
        <p:txBody>
          <a:bodyPr>
            <a:normAutofit fontScale="92500"/>
          </a:bodyPr>
          <a:lstStyle/>
          <a:p>
            <a:pPr>
              <a:lnSpc>
                <a:spcPct val="130000"/>
              </a:lnSpc>
            </a:pPr>
            <a:r>
              <a:rPr lang="en-US" dirty="0" smtClean="0">
                <a:solidFill>
                  <a:srgbClr val="000000"/>
                </a:solidFill>
                <a:latin typeface="Arial"/>
                <a:cs typeface="Arial"/>
              </a:rPr>
              <a:t>Your beneficiaries will receive notices 90, 60, and 30 days prior to their eligibility date. You may want to advise them to be on the lookout for these letters. </a:t>
            </a:r>
          </a:p>
          <a:p>
            <a:pPr>
              <a:lnSpc>
                <a:spcPct val="130000"/>
              </a:lnSpc>
            </a:pPr>
            <a:r>
              <a:rPr lang="en-US" dirty="0" smtClean="0">
                <a:solidFill>
                  <a:srgbClr val="000000"/>
                </a:solidFill>
                <a:latin typeface="Arial"/>
                <a:cs typeface="Arial"/>
              </a:rPr>
              <a:t>Additional resources:</a:t>
            </a:r>
          </a:p>
          <a:p>
            <a:pPr lvl="1">
              <a:lnSpc>
                <a:spcPct val="130000"/>
              </a:lnSpc>
            </a:pPr>
            <a:r>
              <a:rPr lang="en-US" dirty="0">
                <a:solidFill>
                  <a:srgbClr val="000000"/>
                </a:solidFill>
                <a:latin typeface="Arial"/>
                <a:cs typeface="Arial"/>
              </a:rPr>
              <a:t>The Health Insurance Counseling and Advocacy Program (HICAP): 1-800-434-</a:t>
            </a:r>
            <a:r>
              <a:rPr lang="en-US" dirty="0" smtClean="0">
                <a:solidFill>
                  <a:srgbClr val="000000"/>
                </a:solidFill>
                <a:latin typeface="Arial"/>
                <a:cs typeface="Arial"/>
              </a:rPr>
              <a:t>0222 </a:t>
            </a:r>
            <a:r>
              <a:rPr lang="en-US" dirty="0" smtClean="0">
                <a:solidFill>
                  <a:srgbClr val="000000"/>
                </a:solidFill>
                <a:latin typeface="Arial"/>
                <a:cs typeface="Arial"/>
              </a:rPr>
              <a:t>or the county HICAP branch (see </a:t>
            </a:r>
            <a:r>
              <a:rPr lang="en-US" dirty="0" smtClean="0">
                <a:solidFill>
                  <a:srgbClr val="000000"/>
                </a:solidFill>
                <a:latin typeface="Arial"/>
                <a:cs typeface="Arial"/>
                <a:hlinkClick r:id="rId3"/>
              </a:rPr>
              <a:t>www.CalDuals.org</a:t>
            </a:r>
            <a:r>
              <a:rPr lang="en-US" dirty="0" smtClean="0">
                <a:solidFill>
                  <a:srgbClr val="000000"/>
                </a:solidFill>
                <a:latin typeface="Arial"/>
                <a:cs typeface="Arial"/>
              </a:rPr>
              <a:t> for contact info)</a:t>
            </a:r>
          </a:p>
          <a:p>
            <a:pPr lvl="1">
              <a:lnSpc>
                <a:spcPct val="130000"/>
              </a:lnSpc>
            </a:pPr>
            <a:r>
              <a:rPr lang="en-US" dirty="0" smtClean="0">
                <a:solidFill>
                  <a:srgbClr val="000000"/>
                </a:solidFill>
                <a:latin typeface="Arial"/>
                <a:cs typeface="Arial"/>
              </a:rPr>
              <a:t>Health </a:t>
            </a:r>
            <a:r>
              <a:rPr lang="en-US" dirty="0">
                <a:solidFill>
                  <a:srgbClr val="000000"/>
                </a:solidFill>
                <a:latin typeface="Arial"/>
                <a:cs typeface="Arial"/>
              </a:rPr>
              <a:t>Care </a:t>
            </a:r>
            <a:r>
              <a:rPr lang="en-US" dirty="0" smtClean="0">
                <a:solidFill>
                  <a:srgbClr val="000000"/>
                </a:solidFill>
                <a:latin typeface="Arial"/>
                <a:cs typeface="Arial"/>
              </a:rPr>
              <a:t>Options: </a:t>
            </a:r>
            <a:r>
              <a:rPr lang="en-US" dirty="0">
                <a:solidFill>
                  <a:srgbClr val="000000"/>
                </a:solidFill>
                <a:latin typeface="Arial"/>
                <a:cs typeface="Arial"/>
              </a:rPr>
              <a:t>(844) 580-7272 or TTY: (800) 430-</a:t>
            </a:r>
            <a:r>
              <a:rPr lang="en-US" dirty="0" smtClean="0">
                <a:solidFill>
                  <a:srgbClr val="000000"/>
                </a:solidFill>
                <a:latin typeface="Arial"/>
                <a:cs typeface="Arial"/>
              </a:rPr>
              <a:t>7077</a:t>
            </a:r>
            <a:endParaRPr lang="en-US" dirty="0">
              <a:solidFill>
                <a:srgbClr val="000000"/>
              </a:solidFill>
              <a:latin typeface="Arial"/>
              <a:cs typeface="Arial"/>
            </a:endParaRPr>
          </a:p>
          <a:p>
            <a:pPr lvl="1">
              <a:lnSpc>
                <a:spcPct val="130000"/>
              </a:lnSpc>
            </a:pPr>
            <a:r>
              <a:rPr lang="en-US" dirty="0" err="1" smtClean="0">
                <a:solidFill>
                  <a:srgbClr val="000000"/>
                </a:solidFill>
                <a:latin typeface="Arial"/>
                <a:cs typeface="Arial"/>
              </a:rPr>
              <a:t>Medicare.gov</a:t>
            </a:r>
            <a:r>
              <a:rPr lang="en-US" dirty="0" smtClean="0">
                <a:solidFill>
                  <a:srgbClr val="000000"/>
                </a:solidFill>
                <a:latin typeface="Arial"/>
                <a:cs typeface="Arial"/>
              </a:rPr>
              <a:t> &gt; Plan </a:t>
            </a:r>
            <a:r>
              <a:rPr lang="en-US" dirty="0">
                <a:solidFill>
                  <a:srgbClr val="000000"/>
                </a:solidFill>
                <a:latin typeface="Arial"/>
                <a:cs typeface="Arial"/>
              </a:rPr>
              <a:t>Finder or 1-800-</a:t>
            </a:r>
            <a:r>
              <a:rPr lang="en-US" dirty="0" smtClean="0">
                <a:solidFill>
                  <a:srgbClr val="000000"/>
                </a:solidFill>
                <a:latin typeface="Arial"/>
                <a:cs typeface="Arial"/>
              </a:rPr>
              <a:t>Medicare</a:t>
            </a:r>
            <a:endParaRPr lang="en-US" dirty="0">
              <a:solidFill>
                <a:srgbClr val="000000"/>
              </a:solidFill>
              <a:latin typeface="Arial"/>
              <a:cs typeface="Arial"/>
            </a:endParaRPr>
          </a:p>
        </p:txBody>
      </p:sp>
      <p:sp>
        <p:nvSpPr>
          <p:cNvPr id="4" name="Slide Number Placeholder 3"/>
          <p:cNvSpPr>
            <a:spLocks noGrp="1"/>
          </p:cNvSpPr>
          <p:nvPr>
            <p:ph type="sldNum" sz="quarter" idx="12"/>
          </p:nvPr>
        </p:nvSpPr>
        <p:spPr/>
        <p:txBody>
          <a:bodyPr/>
          <a:lstStyle/>
          <a:p>
            <a:fld id="{CFE4BAC9-6D41-4691-9299-18EF07EF0177}" type="slidenum">
              <a:rPr lang="en-US" smtClean="0">
                <a:solidFill>
                  <a:srgbClr val="000000"/>
                </a:solidFill>
              </a:rPr>
              <a:pPr/>
              <a:t>33</a:t>
            </a:fld>
            <a:endParaRPr lang="en-US" dirty="0">
              <a:solidFill>
                <a:srgbClr val="000000"/>
              </a:solidFill>
            </a:endParaRPr>
          </a:p>
        </p:txBody>
      </p:sp>
    </p:spTree>
    <p:extLst>
      <p:ext uri="{BB962C8B-B14F-4D97-AF65-F5344CB8AC3E}">
        <p14:creationId xmlns:p14="http://schemas.microsoft.com/office/powerpoint/2010/main" val="36493578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839" y="244158"/>
            <a:ext cx="7943816" cy="1339850"/>
          </a:xfrm>
        </p:spPr>
        <p:txBody>
          <a:bodyPr>
            <a:normAutofit/>
          </a:bodyPr>
          <a:lstStyle/>
          <a:p>
            <a:r>
              <a:rPr lang="en-US" dirty="0" smtClean="0">
                <a:solidFill>
                  <a:srgbClr val="000000"/>
                </a:solidFill>
                <a:latin typeface="Trebuchet MS"/>
                <a:cs typeface="Trebuchet MS"/>
              </a:rPr>
              <a:t>Summary – CCI &amp; Providers</a:t>
            </a:r>
            <a:endParaRPr lang="en-US" dirty="0">
              <a:solidFill>
                <a:srgbClr val="000000"/>
              </a:solidFill>
              <a:latin typeface="Trebuchet MS"/>
              <a:cs typeface="Trebuchet MS"/>
            </a:endParaRPr>
          </a:p>
        </p:txBody>
      </p:sp>
      <p:sp>
        <p:nvSpPr>
          <p:cNvPr id="3" name="Content Placeholder 2"/>
          <p:cNvSpPr>
            <a:spLocks noGrp="1"/>
          </p:cNvSpPr>
          <p:nvPr>
            <p:ph idx="1"/>
          </p:nvPr>
        </p:nvSpPr>
        <p:spPr>
          <a:xfrm>
            <a:off x="900112" y="1915612"/>
            <a:ext cx="7345363" cy="4149909"/>
          </a:xfrm>
        </p:spPr>
        <p:txBody>
          <a:bodyPr>
            <a:normAutofit/>
          </a:bodyPr>
          <a:lstStyle/>
          <a:p>
            <a:r>
              <a:rPr lang="en-US" dirty="0" smtClean="0">
                <a:solidFill>
                  <a:srgbClr val="000000"/>
                </a:solidFill>
                <a:latin typeface="Arial"/>
                <a:cs typeface="Arial"/>
              </a:rPr>
              <a:t>CCI is designed to help patients get the care and support services they need.</a:t>
            </a:r>
          </a:p>
          <a:p>
            <a:r>
              <a:rPr lang="en-US" dirty="0" smtClean="0">
                <a:solidFill>
                  <a:srgbClr val="000000"/>
                </a:solidFill>
                <a:latin typeface="Arial"/>
                <a:cs typeface="Arial"/>
              </a:rPr>
              <a:t>Cal </a:t>
            </a:r>
            <a:r>
              <a:rPr lang="en-US" dirty="0" err="1" smtClean="0">
                <a:solidFill>
                  <a:srgbClr val="000000"/>
                </a:solidFill>
                <a:latin typeface="Arial"/>
                <a:cs typeface="Arial"/>
              </a:rPr>
              <a:t>MediConnect</a:t>
            </a:r>
            <a:r>
              <a:rPr lang="en-US" dirty="0" smtClean="0">
                <a:solidFill>
                  <a:srgbClr val="000000"/>
                </a:solidFill>
                <a:latin typeface="Arial"/>
                <a:cs typeface="Arial"/>
              </a:rPr>
              <a:t> can offer providers additional support and resources, including care coordination and administrative simplification.</a:t>
            </a:r>
          </a:p>
          <a:p>
            <a:r>
              <a:rPr lang="en-US" dirty="0" smtClean="0">
                <a:solidFill>
                  <a:srgbClr val="000000"/>
                </a:solidFill>
                <a:latin typeface="Arial"/>
                <a:cs typeface="Arial"/>
              </a:rPr>
              <a:t>Strong consumer protections, including continuity of care.</a:t>
            </a:r>
          </a:p>
          <a:p>
            <a:r>
              <a:rPr lang="en-US" dirty="0" smtClean="0">
                <a:solidFill>
                  <a:srgbClr val="000000"/>
                </a:solidFill>
                <a:latin typeface="Arial"/>
                <a:cs typeface="Arial"/>
              </a:rPr>
              <a:t>Contact plans in your county to find out how to participate.</a:t>
            </a:r>
            <a:endParaRPr lang="en-US" dirty="0">
              <a:solidFill>
                <a:srgbClr val="000000"/>
              </a:solidFill>
              <a:latin typeface="Arial"/>
              <a:cs typeface="Arial"/>
            </a:endParaRPr>
          </a:p>
        </p:txBody>
      </p:sp>
      <p:sp>
        <p:nvSpPr>
          <p:cNvPr id="4" name="Slide Number Placeholder 3"/>
          <p:cNvSpPr>
            <a:spLocks noGrp="1"/>
          </p:cNvSpPr>
          <p:nvPr>
            <p:ph type="sldNum" sz="quarter" idx="12"/>
          </p:nvPr>
        </p:nvSpPr>
        <p:spPr/>
        <p:txBody>
          <a:bodyPr/>
          <a:lstStyle/>
          <a:p>
            <a:fld id="{CFE4BAC9-6D41-4691-9299-18EF07EF0177}" type="slidenum">
              <a:rPr lang="en-US" smtClean="0"/>
              <a:pPr/>
              <a:t>34</a:t>
            </a:fld>
            <a:endParaRPr lang="en-US"/>
          </a:p>
        </p:txBody>
      </p:sp>
    </p:spTree>
    <p:extLst>
      <p:ext uri="{BB962C8B-B14F-4D97-AF65-F5344CB8AC3E}">
        <p14:creationId xmlns:p14="http://schemas.microsoft.com/office/powerpoint/2010/main" val="19928793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latin typeface="Trebuchet MS"/>
                <a:cs typeface="Trebuchet MS"/>
              </a:rPr>
              <a:t>Questions or Comments</a:t>
            </a:r>
            <a:endParaRPr lang="en-US" dirty="0">
              <a:solidFill>
                <a:srgbClr val="000000"/>
              </a:solidFill>
              <a:latin typeface="Trebuchet MS"/>
              <a:cs typeface="Trebuchet MS"/>
            </a:endParaRPr>
          </a:p>
        </p:txBody>
      </p:sp>
      <p:sp>
        <p:nvSpPr>
          <p:cNvPr id="3" name="Content Placeholder 2"/>
          <p:cNvSpPr>
            <a:spLocks noGrp="1"/>
          </p:cNvSpPr>
          <p:nvPr>
            <p:ph idx="1"/>
          </p:nvPr>
        </p:nvSpPr>
        <p:spPr/>
        <p:txBody>
          <a:bodyPr/>
          <a:lstStyle/>
          <a:p>
            <a:r>
              <a:rPr lang="en-US" smtClean="0">
                <a:solidFill>
                  <a:srgbClr val="000000"/>
                </a:solidFill>
                <a:latin typeface="Arial"/>
                <a:cs typeface="Arial"/>
              </a:rPr>
              <a:t>Visit </a:t>
            </a:r>
            <a:r>
              <a:rPr lang="en-US" smtClean="0">
                <a:solidFill>
                  <a:srgbClr val="000000"/>
                </a:solidFill>
                <a:latin typeface="Arial"/>
                <a:cs typeface="Arial"/>
              </a:rPr>
              <a:t>www.CalDuals.org</a:t>
            </a:r>
            <a:endParaRPr lang="en-US" dirty="0" smtClean="0">
              <a:solidFill>
                <a:srgbClr val="000000"/>
              </a:solidFill>
              <a:latin typeface="Arial"/>
              <a:cs typeface="Arial"/>
            </a:endParaRPr>
          </a:p>
          <a:p>
            <a:r>
              <a:rPr lang="en-US" dirty="0" smtClean="0">
                <a:solidFill>
                  <a:srgbClr val="000000"/>
                </a:solidFill>
                <a:latin typeface="Arial"/>
                <a:cs typeface="Arial"/>
              </a:rPr>
              <a:t>Email </a:t>
            </a:r>
            <a:r>
              <a:rPr lang="en-US" dirty="0" smtClean="0">
                <a:solidFill>
                  <a:srgbClr val="000000"/>
                </a:solidFill>
                <a:latin typeface="Arial"/>
                <a:cs typeface="Arial"/>
                <a:hlinkClick r:id="rId3"/>
              </a:rPr>
              <a:t>info@calduals.org</a:t>
            </a:r>
            <a:endParaRPr lang="en-US" dirty="0" smtClean="0">
              <a:solidFill>
                <a:srgbClr val="000000"/>
              </a:solidFill>
              <a:latin typeface="Arial"/>
              <a:cs typeface="Arial"/>
            </a:endParaRPr>
          </a:p>
          <a:p>
            <a:r>
              <a:rPr lang="en-US" dirty="0" smtClean="0">
                <a:solidFill>
                  <a:srgbClr val="000000"/>
                </a:solidFill>
                <a:latin typeface="Arial"/>
                <a:cs typeface="Arial"/>
              </a:rPr>
              <a:t>Twitter @</a:t>
            </a:r>
            <a:r>
              <a:rPr lang="en-US" dirty="0" err="1" smtClean="0">
                <a:solidFill>
                  <a:srgbClr val="000000"/>
                </a:solidFill>
                <a:latin typeface="Arial"/>
                <a:cs typeface="Arial"/>
              </a:rPr>
              <a:t>CalDuals</a:t>
            </a:r>
            <a:endParaRPr lang="en-US" dirty="0" smtClean="0">
              <a:solidFill>
                <a:srgbClr val="000000"/>
              </a:solidFill>
              <a:latin typeface="Arial"/>
              <a:cs typeface="Arial"/>
            </a:endParaRPr>
          </a:p>
          <a:p>
            <a:r>
              <a:rPr lang="en-US" dirty="0" smtClean="0">
                <a:solidFill>
                  <a:srgbClr val="000000"/>
                </a:solidFill>
                <a:latin typeface="Arial"/>
                <a:cs typeface="Arial"/>
              </a:rPr>
              <a:t>Contact your local HICAP</a:t>
            </a:r>
          </a:p>
        </p:txBody>
      </p:sp>
      <p:pic>
        <p:nvPicPr>
          <p:cNvPr id="4" name="Picture 14"/>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222067" y="4738512"/>
            <a:ext cx="1408113" cy="1371600"/>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CFE4BAC9-6D41-4691-9299-18EF07EF0177}" type="slidenum">
              <a:rPr lang="en-US" smtClean="0">
                <a:solidFill>
                  <a:srgbClr val="000000"/>
                </a:solidFill>
              </a:rPr>
              <a:pPr/>
              <a:t>35</a:t>
            </a:fld>
            <a:endParaRPr lang="en-US" dirty="0">
              <a:solidFill>
                <a:srgbClr val="000000"/>
              </a:solidFill>
            </a:endParaRPr>
          </a:p>
        </p:txBody>
      </p:sp>
    </p:spTree>
    <p:extLst>
      <p:ext uri="{BB962C8B-B14F-4D97-AF65-F5344CB8AC3E}">
        <p14:creationId xmlns:p14="http://schemas.microsoft.com/office/powerpoint/2010/main" val="1187349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FE4BAC9-6D41-4691-9299-18EF07EF0177}" type="slidenum">
              <a:rPr lang="en-US" smtClean="0">
                <a:solidFill>
                  <a:srgbClr val="000000"/>
                </a:solidFill>
              </a:rPr>
              <a:pPr/>
              <a:t>4</a:t>
            </a:fld>
            <a:endParaRPr lang="en-US" dirty="0">
              <a:solidFill>
                <a:srgbClr val="000000"/>
              </a:solidFill>
            </a:endParaRPr>
          </a:p>
        </p:txBody>
      </p:sp>
      <p:sp>
        <p:nvSpPr>
          <p:cNvPr id="6" name="Content Placeholder 7"/>
          <p:cNvSpPr txBox="1">
            <a:spLocks/>
          </p:cNvSpPr>
          <p:nvPr/>
        </p:nvSpPr>
        <p:spPr>
          <a:xfrm>
            <a:off x="624840" y="1903628"/>
            <a:ext cx="4627604" cy="4001957"/>
          </a:xfrm>
          <a:prstGeom prst="rect">
            <a:avLst/>
          </a:prstGeom>
        </p:spPr>
        <p:txBody>
          <a:bodyPr anchor="ctr"/>
          <a:lst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a:lstStyle>
          <a:p>
            <a:r>
              <a:rPr lang="en-US" dirty="0" smtClean="0">
                <a:solidFill>
                  <a:srgbClr val="000000"/>
                </a:solidFill>
                <a:latin typeface="Arial"/>
                <a:cs typeface="Arial"/>
              </a:rPr>
              <a:t>Programs in silos </a:t>
            </a:r>
          </a:p>
          <a:p>
            <a:pPr lvl="1"/>
            <a:r>
              <a:rPr lang="en-US" dirty="0" smtClean="0">
                <a:solidFill>
                  <a:srgbClr val="000000"/>
                </a:solidFill>
                <a:latin typeface="Arial"/>
                <a:cs typeface="Arial"/>
              </a:rPr>
              <a:t>Who pays for what?</a:t>
            </a:r>
          </a:p>
          <a:p>
            <a:pPr lvl="1"/>
            <a:endParaRPr lang="en-US" dirty="0" smtClean="0">
              <a:solidFill>
                <a:srgbClr val="000000"/>
              </a:solidFill>
              <a:latin typeface="Arial"/>
              <a:cs typeface="Arial"/>
            </a:endParaRPr>
          </a:p>
          <a:p>
            <a:r>
              <a:rPr lang="en-US" dirty="0" smtClean="0">
                <a:solidFill>
                  <a:srgbClr val="000000"/>
                </a:solidFill>
                <a:latin typeface="Arial"/>
                <a:cs typeface="Arial"/>
              </a:rPr>
              <a:t>Fundamentally: a lack of coordinated care</a:t>
            </a:r>
          </a:p>
          <a:p>
            <a:pPr lvl="1"/>
            <a:r>
              <a:rPr lang="en-US" dirty="0" smtClean="0">
                <a:solidFill>
                  <a:srgbClr val="000000"/>
                </a:solidFill>
                <a:latin typeface="Arial"/>
                <a:cs typeface="Arial"/>
              </a:rPr>
              <a:t>A lack of support for both providers and consumers </a:t>
            </a:r>
            <a:endParaRPr lang="en-US" dirty="0">
              <a:solidFill>
                <a:srgbClr val="000000"/>
              </a:solidFill>
              <a:latin typeface="Arial"/>
              <a:cs typeface="Arial"/>
            </a:endParaRPr>
          </a:p>
        </p:txBody>
      </p:sp>
      <p:pic>
        <p:nvPicPr>
          <p:cNvPr id="7"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0905" y="2256205"/>
            <a:ext cx="3833350" cy="337814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rnd">
                <a:solidFill>
                  <a:srgbClr val="000000"/>
                </a:solidFill>
                <a:miter lim="800000"/>
                <a:headEnd/>
                <a:tailEnd/>
              </a14:hiddenLine>
            </a:ext>
          </a:extLst>
        </p:spPr>
      </p:pic>
      <p:sp>
        <p:nvSpPr>
          <p:cNvPr id="8" name="Title 1"/>
          <p:cNvSpPr txBox="1">
            <a:spLocks/>
          </p:cNvSpPr>
          <p:nvPr/>
        </p:nvSpPr>
        <p:spPr>
          <a:xfrm>
            <a:off x="813759" y="244158"/>
            <a:ext cx="7619743" cy="13398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a:lstStyle>
          <a:p>
            <a:r>
              <a:rPr lang="en-US" sz="4000" dirty="0" smtClean="0">
                <a:solidFill>
                  <a:srgbClr val="000000"/>
                </a:solidFill>
                <a:latin typeface="Trebuchet MS"/>
                <a:cs typeface="Trebuchet MS"/>
              </a:rPr>
              <a:t>Problems with the Current Delivery System</a:t>
            </a:r>
            <a:endParaRPr lang="en-US" sz="4000" dirty="0">
              <a:solidFill>
                <a:srgbClr val="000000"/>
              </a:solidFill>
            </a:endParaRPr>
          </a:p>
        </p:txBody>
      </p:sp>
    </p:spTree>
    <p:extLst>
      <p:ext uri="{BB962C8B-B14F-4D97-AF65-F5344CB8AC3E}">
        <p14:creationId xmlns:p14="http://schemas.microsoft.com/office/powerpoint/2010/main" val="2511460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00"/>
                </a:solidFill>
                <a:latin typeface="Trebuchet MS"/>
                <a:cs typeface="Trebuchet MS"/>
              </a:rPr>
              <a:t>The Necessity of Coordinated Care</a:t>
            </a:r>
            <a:endParaRPr lang="en-US" dirty="0">
              <a:solidFill>
                <a:srgbClr val="000000"/>
              </a:solidFill>
              <a:latin typeface="Trebuchet MS"/>
              <a:cs typeface="Trebuchet MS"/>
            </a:endParaRPr>
          </a:p>
        </p:txBody>
      </p:sp>
      <p:sp>
        <p:nvSpPr>
          <p:cNvPr id="3" name="Content Placeholder 2"/>
          <p:cNvSpPr>
            <a:spLocks noGrp="1"/>
          </p:cNvSpPr>
          <p:nvPr>
            <p:ph idx="1"/>
          </p:nvPr>
        </p:nvSpPr>
        <p:spPr>
          <a:xfrm>
            <a:off x="900112" y="1854200"/>
            <a:ext cx="7345363" cy="4368800"/>
          </a:xfrm>
        </p:spPr>
        <p:txBody>
          <a:bodyPr>
            <a:normAutofit fontScale="92500"/>
          </a:bodyPr>
          <a:lstStyle/>
          <a:p>
            <a:pPr>
              <a:lnSpc>
                <a:spcPct val="110000"/>
              </a:lnSpc>
            </a:pPr>
            <a:r>
              <a:rPr lang="en-US" dirty="0" smtClean="0">
                <a:solidFill>
                  <a:schemeClr val="tx1"/>
                </a:solidFill>
                <a:latin typeface="Arial"/>
                <a:cs typeface="Arial"/>
              </a:rPr>
              <a:t>Some people with multiple chronic conditions see many different doctors and have multiple prescriptions.</a:t>
            </a:r>
          </a:p>
          <a:p>
            <a:pPr>
              <a:lnSpc>
                <a:spcPct val="110000"/>
              </a:lnSpc>
            </a:pPr>
            <a:r>
              <a:rPr lang="en-US" dirty="0" smtClean="0">
                <a:solidFill>
                  <a:schemeClr val="tx1"/>
                </a:solidFill>
                <a:latin typeface="Arial"/>
                <a:cs typeface="Arial"/>
              </a:rPr>
              <a:t>This is common among people with both Medicare and </a:t>
            </a:r>
            <a:r>
              <a:rPr lang="en-US" dirty="0" err="1" smtClean="0">
                <a:solidFill>
                  <a:schemeClr val="tx1"/>
                </a:solidFill>
                <a:latin typeface="Arial"/>
                <a:cs typeface="Arial"/>
              </a:rPr>
              <a:t>Medi</a:t>
            </a:r>
            <a:r>
              <a:rPr lang="en-US" dirty="0" smtClean="0">
                <a:solidFill>
                  <a:schemeClr val="tx1"/>
                </a:solidFill>
                <a:latin typeface="Arial"/>
                <a:cs typeface="Arial"/>
              </a:rPr>
              <a:t>-Cal (</a:t>
            </a:r>
            <a:r>
              <a:rPr lang="en-US" dirty="0" err="1" smtClean="0">
                <a:solidFill>
                  <a:schemeClr val="tx1"/>
                </a:solidFill>
                <a:latin typeface="Arial"/>
                <a:cs typeface="Arial"/>
              </a:rPr>
              <a:t>Medi-Medi</a:t>
            </a:r>
            <a:r>
              <a:rPr lang="en-US" dirty="0" smtClean="0">
                <a:solidFill>
                  <a:schemeClr val="tx1"/>
                </a:solidFill>
                <a:latin typeface="Arial"/>
                <a:cs typeface="Arial"/>
              </a:rPr>
              <a:t> or dual eligible beneficiaries) who are often sicker and poorer than other beneficiaries.</a:t>
            </a:r>
          </a:p>
          <a:p>
            <a:pPr>
              <a:lnSpc>
                <a:spcPct val="110000"/>
              </a:lnSpc>
            </a:pPr>
            <a:r>
              <a:rPr lang="en-US" dirty="0" smtClean="0">
                <a:solidFill>
                  <a:schemeClr val="tx1"/>
                </a:solidFill>
                <a:latin typeface="Arial"/>
                <a:cs typeface="Arial"/>
              </a:rPr>
              <a:t>Today’s care delivery system doesn’t always support the care coordination many people need.  This leads to increased risk of admission to the hospital or nursing home.</a:t>
            </a:r>
            <a:endParaRPr lang="en-US" dirty="0">
              <a:solidFill>
                <a:schemeClr val="tx1"/>
              </a:solidFill>
              <a:latin typeface="Arial"/>
              <a:cs typeface="Arial"/>
            </a:endParaRPr>
          </a:p>
        </p:txBody>
      </p:sp>
      <p:sp>
        <p:nvSpPr>
          <p:cNvPr id="4" name="Slide Number Placeholder 3"/>
          <p:cNvSpPr>
            <a:spLocks noGrp="1"/>
          </p:cNvSpPr>
          <p:nvPr>
            <p:ph type="sldNum" sz="quarter" idx="12"/>
          </p:nvPr>
        </p:nvSpPr>
        <p:spPr/>
        <p:txBody>
          <a:bodyPr/>
          <a:lstStyle/>
          <a:p>
            <a:fld id="{CFE4BAC9-6D41-4691-9299-18EF07EF0177}" type="slidenum">
              <a:rPr lang="en-US" smtClean="0"/>
              <a:pPr/>
              <a:t>5</a:t>
            </a:fld>
            <a:endParaRPr lang="en-US"/>
          </a:p>
        </p:txBody>
      </p:sp>
    </p:spTree>
    <p:extLst>
      <p:ext uri="{BB962C8B-B14F-4D97-AF65-F5344CB8AC3E}">
        <p14:creationId xmlns:p14="http://schemas.microsoft.com/office/powerpoint/2010/main" val="481763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000000"/>
                </a:solidFill>
                <a:latin typeface="Trebuchet MS"/>
                <a:cs typeface="Trebuchet MS"/>
              </a:rPr>
              <a:t>Person Centered Care</a:t>
            </a:r>
            <a:endParaRPr lang="en-US" dirty="0">
              <a:solidFill>
                <a:srgbClr val="000000"/>
              </a:solidFill>
              <a:latin typeface="Trebuchet MS"/>
              <a:cs typeface="Trebuchet MS"/>
            </a:endParaRPr>
          </a:p>
        </p:txBody>
      </p:sp>
      <p:pic>
        <p:nvPicPr>
          <p:cNvPr id="7" name="Content Placeholder 6" descr="25377_PCMH_Diagram.jpg"/>
          <p:cNvPicPr>
            <a:picLocks noGrp="1" noChangeAspect="1"/>
          </p:cNvPicPr>
          <p:nvPr>
            <p:ph idx="1"/>
          </p:nvPr>
        </p:nvPicPr>
        <p:blipFill>
          <a:blip r:embed="rId3" cstate="email">
            <a:extLst>
              <a:ext uri="{28A0092B-C50C-407E-A947-70E740481C1C}">
                <a14:useLocalDpi xmlns:a14="http://schemas.microsoft.com/office/drawing/2010/main" val="0"/>
              </a:ext>
            </a:extLst>
          </a:blip>
          <a:srcRect l="-23305" r="-23305"/>
          <a:stretch>
            <a:fillRect/>
          </a:stretch>
        </p:blipFill>
        <p:spPr>
          <a:xfrm>
            <a:off x="3810184" y="2133600"/>
            <a:ext cx="5009685" cy="3459846"/>
          </a:xfrm>
        </p:spPr>
      </p:pic>
      <p:sp>
        <p:nvSpPr>
          <p:cNvPr id="2" name="Slide Number Placeholder 1"/>
          <p:cNvSpPr>
            <a:spLocks noGrp="1"/>
          </p:cNvSpPr>
          <p:nvPr>
            <p:ph type="sldNum" sz="quarter" idx="12"/>
          </p:nvPr>
        </p:nvSpPr>
        <p:spPr/>
        <p:txBody>
          <a:bodyPr/>
          <a:lstStyle/>
          <a:p>
            <a:fld id="{CFE4BAC9-6D41-4691-9299-18EF07EF0177}" type="slidenum">
              <a:rPr lang="en-US" smtClean="0">
                <a:solidFill>
                  <a:srgbClr val="000000"/>
                </a:solidFill>
              </a:rPr>
              <a:pPr/>
              <a:t>6</a:t>
            </a:fld>
            <a:endParaRPr lang="en-US" dirty="0">
              <a:solidFill>
                <a:srgbClr val="000000"/>
              </a:solidFill>
            </a:endParaRPr>
          </a:p>
        </p:txBody>
      </p:sp>
      <p:sp>
        <p:nvSpPr>
          <p:cNvPr id="6" name="Text Placeholder 19"/>
          <p:cNvSpPr txBox="1">
            <a:spLocks/>
          </p:cNvSpPr>
          <p:nvPr/>
        </p:nvSpPr>
        <p:spPr>
          <a:xfrm>
            <a:off x="530352" y="1799399"/>
            <a:ext cx="3008376" cy="4180955"/>
          </a:xfrm>
          <a:prstGeom prst="rect">
            <a:avLst/>
          </a:prstGeom>
          <a:ln w="76200" cmpd="sng">
            <a:noFill/>
          </a:ln>
        </p:spPr>
        <p:txBody>
          <a:bodyPr>
            <a:noAutofit/>
          </a:bodyPr>
          <a:lst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a:lstStyle>
          <a:p>
            <a:pPr>
              <a:lnSpc>
                <a:spcPct val="250000"/>
              </a:lnSpc>
            </a:pPr>
            <a:r>
              <a:rPr lang="en-US" sz="3000" dirty="0" smtClean="0">
                <a:solidFill>
                  <a:schemeClr val="tx1"/>
                </a:solidFill>
                <a:latin typeface="Arial"/>
                <a:cs typeface="Arial"/>
              </a:rPr>
              <a:t>Right Care</a:t>
            </a:r>
          </a:p>
          <a:p>
            <a:pPr>
              <a:lnSpc>
                <a:spcPct val="250000"/>
              </a:lnSpc>
            </a:pPr>
            <a:r>
              <a:rPr lang="en-US" sz="3000" dirty="0" smtClean="0">
                <a:solidFill>
                  <a:schemeClr val="tx1"/>
                </a:solidFill>
                <a:latin typeface="Arial"/>
                <a:cs typeface="Arial"/>
              </a:rPr>
              <a:t>Right Time</a:t>
            </a:r>
          </a:p>
          <a:p>
            <a:pPr>
              <a:lnSpc>
                <a:spcPct val="250000"/>
              </a:lnSpc>
            </a:pPr>
            <a:r>
              <a:rPr lang="en-US" sz="3000" dirty="0" smtClean="0">
                <a:solidFill>
                  <a:schemeClr val="tx1"/>
                </a:solidFill>
                <a:latin typeface="Arial"/>
                <a:cs typeface="Arial"/>
              </a:rPr>
              <a:t>Right Place</a:t>
            </a:r>
            <a:endParaRPr lang="en-US" sz="3000" dirty="0">
              <a:solidFill>
                <a:schemeClr val="tx1"/>
              </a:solidFill>
              <a:latin typeface="Arial"/>
              <a:cs typeface="Arial"/>
            </a:endParaRPr>
          </a:p>
        </p:txBody>
      </p:sp>
    </p:spTree>
    <p:extLst>
      <p:ext uri="{BB962C8B-B14F-4D97-AF65-F5344CB8AC3E}">
        <p14:creationId xmlns:p14="http://schemas.microsoft.com/office/powerpoint/2010/main" val="4064095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2538112" y="1744658"/>
            <a:ext cx="4018698" cy="4611692"/>
          </a:xfrm>
        </p:spPr>
      </p:pic>
      <p:sp>
        <p:nvSpPr>
          <p:cNvPr id="2" name="Title 1"/>
          <p:cNvSpPr>
            <a:spLocks noGrp="1"/>
          </p:cNvSpPr>
          <p:nvPr>
            <p:ph type="title"/>
          </p:nvPr>
        </p:nvSpPr>
        <p:spPr>
          <a:xfrm>
            <a:off x="250844" y="244158"/>
            <a:ext cx="8607040" cy="1339850"/>
          </a:xfrm>
        </p:spPr>
        <p:txBody>
          <a:bodyPr>
            <a:normAutofit fontScale="90000"/>
          </a:bodyPr>
          <a:lstStyle/>
          <a:p>
            <a:r>
              <a:rPr lang="en-US" dirty="0" smtClean="0">
                <a:solidFill>
                  <a:srgbClr val="000000"/>
                </a:solidFill>
                <a:latin typeface="Trebuchet MS"/>
                <a:cs typeface="Trebuchet MS"/>
              </a:rPr>
              <a:t>The Coordinated Care Initiative</a:t>
            </a:r>
            <a:endParaRPr lang="en-US" dirty="0">
              <a:solidFill>
                <a:srgbClr val="000000"/>
              </a:solidFill>
              <a:latin typeface="Trebuchet MS"/>
              <a:cs typeface="Trebuchet MS"/>
            </a:endParaRPr>
          </a:p>
        </p:txBody>
      </p:sp>
      <p:cxnSp>
        <p:nvCxnSpPr>
          <p:cNvPr id="5" name="Straight Connector 4"/>
          <p:cNvCxnSpPr/>
          <p:nvPr/>
        </p:nvCxnSpPr>
        <p:spPr>
          <a:xfrm flipV="1">
            <a:off x="5633401" y="3901870"/>
            <a:ext cx="923409" cy="1173296"/>
          </a:xfrm>
          <a:prstGeom prst="line">
            <a:avLst/>
          </a:prstGeom>
          <a:ln>
            <a:solidFill>
              <a:srgbClr val="7089CF"/>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5633401" y="4679995"/>
            <a:ext cx="1086546" cy="925334"/>
          </a:xfrm>
          <a:prstGeom prst="line">
            <a:avLst/>
          </a:prstGeom>
          <a:ln>
            <a:solidFill>
              <a:srgbClr val="7089CF"/>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flipV="1">
            <a:off x="2538112" y="4873381"/>
            <a:ext cx="2299050" cy="494077"/>
          </a:xfrm>
          <a:prstGeom prst="line">
            <a:avLst/>
          </a:prstGeom>
          <a:ln>
            <a:solidFill>
              <a:srgbClr val="7089CF"/>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2226599" y="5658812"/>
            <a:ext cx="2806372" cy="100399"/>
          </a:xfrm>
          <a:prstGeom prst="line">
            <a:avLst/>
          </a:prstGeom>
          <a:ln>
            <a:solidFill>
              <a:srgbClr val="7089CF"/>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5394710" y="5800357"/>
            <a:ext cx="1663595" cy="168753"/>
          </a:xfrm>
          <a:prstGeom prst="line">
            <a:avLst/>
          </a:prstGeom>
          <a:ln>
            <a:solidFill>
              <a:srgbClr val="7089CF"/>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538112" y="3958415"/>
            <a:ext cx="1089494" cy="118657"/>
          </a:xfrm>
          <a:prstGeom prst="line">
            <a:avLst/>
          </a:prstGeom>
          <a:ln>
            <a:solidFill>
              <a:srgbClr val="7089C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flipV="1">
            <a:off x="2538113" y="2906973"/>
            <a:ext cx="894082" cy="1051442"/>
          </a:xfrm>
          <a:prstGeom prst="line">
            <a:avLst/>
          </a:prstGeom>
          <a:ln>
            <a:solidFill>
              <a:srgbClr val="7089CF"/>
            </a:solidFill>
          </a:ln>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6556810" y="3509308"/>
            <a:ext cx="1881634" cy="400110"/>
          </a:xfrm>
          <a:prstGeom prst="rect">
            <a:avLst/>
          </a:prstGeom>
          <a:solidFill>
            <a:schemeClr val="bg1"/>
          </a:solidFill>
          <a:ln w="28575" cmpd="sng">
            <a:solidFill>
              <a:srgbClr val="7089CF"/>
            </a:solidFill>
          </a:ln>
        </p:spPr>
        <p:txBody>
          <a:bodyPr wrap="square" rtlCol="0">
            <a:spAutoFit/>
          </a:bodyPr>
          <a:lstStyle/>
          <a:p>
            <a:pPr algn="ctr"/>
            <a:r>
              <a:rPr lang="en-US" sz="2000" dirty="0" smtClean="0">
                <a:latin typeface="Calibri"/>
                <a:cs typeface="Calibri"/>
              </a:rPr>
              <a:t>San Bernardino</a:t>
            </a:r>
          </a:p>
        </p:txBody>
      </p:sp>
      <p:sp>
        <p:nvSpPr>
          <p:cNvPr id="23" name="TextBox 22"/>
          <p:cNvSpPr txBox="1"/>
          <p:nvPr/>
        </p:nvSpPr>
        <p:spPr>
          <a:xfrm>
            <a:off x="6556810" y="4422387"/>
            <a:ext cx="1881634" cy="400110"/>
          </a:xfrm>
          <a:prstGeom prst="rect">
            <a:avLst/>
          </a:prstGeom>
          <a:solidFill>
            <a:schemeClr val="bg1"/>
          </a:solidFill>
          <a:ln w="28575" cmpd="sng">
            <a:solidFill>
              <a:srgbClr val="7089CF"/>
            </a:solidFill>
          </a:ln>
        </p:spPr>
        <p:txBody>
          <a:bodyPr wrap="square" rtlCol="0">
            <a:spAutoFit/>
          </a:bodyPr>
          <a:lstStyle/>
          <a:p>
            <a:pPr algn="ctr"/>
            <a:r>
              <a:rPr lang="en-US" sz="2000" dirty="0" smtClean="0">
                <a:latin typeface="Calibri"/>
                <a:cs typeface="Calibri"/>
              </a:rPr>
              <a:t>Riverside</a:t>
            </a:r>
          </a:p>
        </p:txBody>
      </p:sp>
      <p:sp>
        <p:nvSpPr>
          <p:cNvPr id="24" name="TextBox 23"/>
          <p:cNvSpPr txBox="1"/>
          <p:nvPr/>
        </p:nvSpPr>
        <p:spPr>
          <a:xfrm>
            <a:off x="6556810" y="5460707"/>
            <a:ext cx="1881634" cy="400110"/>
          </a:xfrm>
          <a:prstGeom prst="rect">
            <a:avLst/>
          </a:prstGeom>
          <a:solidFill>
            <a:schemeClr val="bg1"/>
          </a:solidFill>
          <a:ln w="28575" cmpd="sng">
            <a:solidFill>
              <a:srgbClr val="7089CF"/>
            </a:solidFill>
          </a:ln>
        </p:spPr>
        <p:txBody>
          <a:bodyPr wrap="square" rtlCol="0">
            <a:spAutoFit/>
          </a:bodyPr>
          <a:lstStyle/>
          <a:p>
            <a:pPr algn="ctr"/>
            <a:r>
              <a:rPr lang="en-US" sz="2000" dirty="0" smtClean="0">
                <a:latin typeface="Calibri"/>
                <a:cs typeface="Calibri"/>
              </a:rPr>
              <a:t>San Diego</a:t>
            </a:r>
          </a:p>
        </p:txBody>
      </p:sp>
      <p:sp>
        <p:nvSpPr>
          <p:cNvPr id="27" name="TextBox 26"/>
          <p:cNvSpPr txBox="1"/>
          <p:nvPr/>
        </p:nvSpPr>
        <p:spPr>
          <a:xfrm>
            <a:off x="739573" y="2607087"/>
            <a:ext cx="1881634" cy="400110"/>
          </a:xfrm>
          <a:prstGeom prst="rect">
            <a:avLst/>
          </a:prstGeom>
          <a:solidFill>
            <a:schemeClr val="bg1"/>
          </a:solidFill>
          <a:ln w="28575" cmpd="sng">
            <a:solidFill>
              <a:srgbClr val="7089CF"/>
            </a:solidFill>
          </a:ln>
        </p:spPr>
        <p:txBody>
          <a:bodyPr wrap="square" rtlCol="0">
            <a:spAutoFit/>
          </a:bodyPr>
          <a:lstStyle/>
          <a:p>
            <a:pPr algn="ctr"/>
            <a:r>
              <a:rPr lang="en-US" sz="2000" dirty="0" smtClean="0">
                <a:latin typeface="Calibri"/>
                <a:cs typeface="Calibri"/>
              </a:rPr>
              <a:t>San Mateo</a:t>
            </a:r>
          </a:p>
        </p:txBody>
      </p:sp>
      <p:sp>
        <p:nvSpPr>
          <p:cNvPr id="28" name="TextBox 27"/>
          <p:cNvSpPr txBox="1"/>
          <p:nvPr/>
        </p:nvSpPr>
        <p:spPr>
          <a:xfrm>
            <a:off x="754321" y="3676962"/>
            <a:ext cx="1881634" cy="400110"/>
          </a:xfrm>
          <a:prstGeom prst="rect">
            <a:avLst/>
          </a:prstGeom>
          <a:solidFill>
            <a:schemeClr val="bg1"/>
          </a:solidFill>
          <a:ln w="28575" cmpd="sng">
            <a:solidFill>
              <a:srgbClr val="7089CF"/>
            </a:solidFill>
          </a:ln>
        </p:spPr>
        <p:txBody>
          <a:bodyPr wrap="square" rtlCol="0">
            <a:spAutoFit/>
          </a:bodyPr>
          <a:lstStyle/>
          <a:p>
            <a:pPr algn="ctr"/>
            <a:r>
              <a:rPr lang="en-US" sz="2000" dirty="0" smtClean="0">
                <a:latin typeface="Calibri"/>
                <a:cs typeface="Calibri"/>
              </a:rPr>
              <a:t>Santa Clara</a:t>
            </a:r>
          </a:p>
        </p:txBody>
      </p:sp>
      <p:sp>
        <p:nvSpPr>
          <p:cNvPr id="29" name="TextBox 28"/>
          <p:cNvSpPr txBox="1"/>
          <p:nvPr/>
        </p:nvSpPr>
        <p:spPr>
          <a:xfrm>
            <a:off x="754321" y="4709198"/>
            <a:ext cx="1881634" cy="400110"/>
          </a:xfrm>
          <a:prstGeom prst="rect">
            <a:avLst/>
          </a:prstGeom>
          <a:solidFill>
            <a:schemeClr val="bg1"/>
          </a:solidFill>
          <a:ln w="28575" cmpd="sng">
            <a:solidFill>
              <a:srgbClr val="7089CF"/>
            </a:solidFill>
          </a:ln>
        </p:spPr>
        <p:txBody>
          <a:bodyPr wrap="square" rtlCol="0">
            <a:spAutoFit/>
          </a:bodyPr>
          <a:lstStyle/>
          <a:p>
            <a:pPr algn="ctr"/>
            <a:r>
              <a:rPr lang="en-US" sz="2000" dirty="0" smtClean="0">
                <a:latin typeface="Calibri"/>
                <a:cs typeface="Calibri"/>
              </a:rPr>
              <a:t>Los Angeles</a:t>
            </a:r>
          </a:p>
        </p:txBody>
      </p:sp>
      <p:sp>
        <p:nvSpPr>
          <p:cNvPr id="30" name="TextBox 29"/>
          <p:cNvSpPr txBox="1"/>
          <p:nvPr/>
        </p:nvSpPr>
        <p:spPr>
          <a:xfrm>
            <a:off x="754321" y="5756460"/>
            <a:ext cx="1881634" cy="400110"/>
          </a:xfrm>
          <a:prstGeom prst="rect">
            <a:avLst/>
          </a:prstGeom>
          <a:solidFill>
            <a:schemeClr val="bg1"/>
          </a:solidFill>
          <a:ln w="28575" cmpd="sng">
            <a:solidFill>
              <a:srgbClr val="7089CF"/>
            </a:solidFill>
          </a:ln>
        </p:spPr>
        <p:txBody>
          <a:bodyPr wrap="square" rtlCol="0">
            <a:spAutoFit/>
          </a:bodyPr>
          <a:lstStyle/>
          <a:p>
            <a:pPr algn="ctr"/>
            <a:r>
              <a:rPr lang="en-US" sz="2000" dirty="0" smtClean="0">
                <a:latin typeface="Calibri"/>
                <a:cs typeface="Calibri"/>
              </a:rPr>
              <a:t>Orange</a:t>
            </a:r>
          </a:p>
        </p:txBody>
      </p:sp>
      <p:sp>
        <p:nvSpPr>
          <p:cNvPr id="3" name="Slide Number Placeholder 2"/>
          <p:cNvSpPr>
            <a:spLocks noGrp="1"/>
          </p:cNvSpPr>
          <p:nvPr>
            <p:ph type="sldNum" sz="quarter" idx="12"/>
          </p:nvPr>
        </p:nvSpPr>
        <p:spPr/>
        <p:txBody>
          <a:bodyPr/>
          <a:lstStyle/>
          <a:p>
            <a:fld id="{CFE4BAC9-6D41-4691-9299-18EF07EF0177}" type="slidenum">
              <a:rPr lang="en-US" smtClean="0">
                <a:solidFill>
                  <a:srgbClr val="000000"/>
                </a:solidFill>
              </a:rPr>
              <a:t>7</a:t>
            </a:fld>
            <a:endParaRPr lang="en-US" dirty="0">
              <a:solidFill>
                <a:srgbClr val="000000"/>
              </a:solidFill>
            </a:endParaRPr>
          </a:p>
        </p:txBody>
      </p:sp>
    </p:spTree>
    <p:extLst>
      <p:ext uri="{BB962C8B-B14F-4D97-AF65-F5344CB8AC3E}">
        <p14:creationId xmlns:p14="http://schemas.microsoft.com/office/powerpoint/2010/main" val="675646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2301" y="1772490"/>
            <a:ext cx="3566160" cy="832503"/>
          </a:xfrm>
          <a:solidFill>
            <a:srgbClr val="B5C1DF"/>
          </a:solidFill>
          <a:ln>
            <a:solidFill>
              <a:srgbClr val="3C5BB3"/>
            </a:solidFill>
          </a:ln>
        </p:spPr>
        <p:txBody>
          <a:bodyPr/>
          <a:lstStyle/>
          <a:p>
            <a:r>
              <a:rPr lang="en-US" sz="3400" dirty="0" smtClean="0">
                <a:solidFill>
                  <a:srgbClr val="000000"/>
                </a:solidFill>
                <a:latin typeface="Trebuchet MS"/>
                <a:cs typeface="Trebuchet MS"/>
              </a:rPr>
              <a:t>Cal </a:t>
            </a:r>
            <a:r>
              <a:rPr lang="en-US" sz="3400" dirty="0" err="1" smtClean="0">
                <a:solidFill>
                  <a:srgbClr val="000000"/>
                </a:solidFill>
                <a:latin typeface="Trebuchet MS"/>
                <a:cs typeface="Trebuchet MS"/>
              </a:rPr>
              <a:t>MediConnect</a:t>
            </a:r>
            <a:endParaRPr lang="en-US" sz="3400" dirty="0">
              <a:solidFill>
                <a:srgbClr val="000000"/>
              </a:solidFill>
              <a:latin typeface="Trebuchet MS"/>
              <a:cs typeface="Trebuchet MS"/>
            </a:endParaRPr>
          </a:p>
        </p:txBody>
      </p:sp>
      <p:sp>
        <p:nvSpPr>
          <p:cNvPr id="4" name="Content Placeholder 3"/>
          <p:cNvSpPr>
            <a:spLocks noGrp="1"/>
          </p:cNvSpPr>
          <p:nvPr>
            <p:ph sz="half" idx="2"/>
          </p:nvPr>
        </p:nvSpPr>
        <p:spPr>
          <a:xfrm>
            <a:off x="632301" y="3637052"/>
            <a:ext cx="3566160" cy="2438310"/>
          </a:xfrm>
        </p:spPr>
        <p:txBody>
          <a:bodyPr>
            <a:normAutofit/>
          </a:bodyPr>
          <a:lstStyle/>
          <a:p>
            <a:r>
              <a:rPr lang="en-US" dirty="0" smtClean="0">
                <a:solidFill>
                  <a:srgbClr val="000000"/>
                </a:solidFill>
                <a:latin typeface="Arial"/>
                <a:cs typeface="Arial"/>
              </a:rPr>
              <a:t>Optional</a:t>
            </a:r>
          </a:p>
          <a:p>
            <a:r>
              <a:rPr lang="en-US" dirty="0" smtClean="0">
                <a:solidFill>
                  <a:srgbClr val="000000"/>
                </a:solidFill>
                <a:latin typeface="Arial"/>
                <a:cs typeface="Arial"/>
              </a:rPr>
              <a:t>Combines Medicare and </a:t>
            </a:r>
            <a:r>
              <a:rPr lang="en-US" dirty="0" err="1" smtClean="0">
                <a:solidFill>
                  <a:srgbClr val="000000"/>
                </a:solidFill>
                <a:latin typeface="Arial"/>
                <a:cs typeface="Arial"/>
              </a:rPr>
              <a:t>Medi</a:t>
            </a:r>
            <a:r>
              <a:rPr lang="en-US" dirty="0" smtClean="0">
                <a:solidFill>
                  <a:srgbClr val="000000"/>
                </a:solidFill>
                <a:latin typeface="Arial"/>
                <a:cs typeface="Arial"/>
              </a:rPr>
              <a:t>-Cal benefits into one managed care health plan</a:t>
            </a:r>
          </a:p>
          <a:p>
            <a:r>
              <a:rPr lang="en-US" dirty="0" smtClean="0">
                <a:solidFill>
                  <a:srgbClr val="000000"/>
                </a:solidFill>
                <a:latin typeface="Arial"/>
                <a:cs typeface="Arial"/>
              </a:rPr>
              <a:t>Additional services, including care coordination</a:t>
            </a:r>
            <a:endParaRPr lang="en-US" dirty="0">
              <a:solidFill>
                <a:srgbClr val="000000"/>
              </a:solidFill>
              <a:latin typeface="Arial"/>
              <a:cs typeface="Arial"/>
            </a:endParaRPr>
          </a:p>
        </p:txBody>
      </p:sp>
      <p:sp>
        <p:nvSpPr>
          <p:cNvPr id="5" name="Text Placeholder 4"/>
          <p:cNvSpPr>
            <a:spLocks noGrp="1"/>
          </p:cNvSpPr>
          <p:nvPr>
            <p:ph type="body" sz="quarter" idx="3"/>
          </p:nvPr>
        </p:nvSpPr>
        <p:spPr>
          <a:xfrm>
            <a:off x="4938077" y="1772490"/>
            <a:ext cx="3758313" cy="1208866"/>
          </a:xfrm>
          <a:solidFill>
            <a:srgbClr val="B5C1DF"/>
          </a:solidFill>
          <a:ln>
            <a:solidFill>
              <a:srgbClr val="3C5BB3"/>
            </a:solidFill>
          </a:ln>
        </p:spPr>
        <p:txBody>
          <a:bodyPr/>
          <a:lstStyle/>
          <a:p>
            <a:pPr>
              <a:spcBef>
                <a:spcPts val="0"/>
              </a:spcBef>
            </a:pPr>
            <a:r>
              <a:rPr lang="en-US" sz="3400" dirty="0" err="1">
                <a:solidFill>
                  <a:srgbClr val="000000"/>
                </a:solidFill>
                <a:latin typeface="Trebuchet MS"/>
                <a:cs typeface="Trebuchet MS"/>
              </a:rPr>
              <a:t>Medi</a:t>
            </a:r>
            <a:r>
              <a:rPr lang="en-US" sz="3400" dirty="0">
                <a:solidFill>
                  <a:srgbClr val="000000"/>
                </a:solidFill>
                <a:latin typeface="Trebuchet MS"/>
                <a:cs typeface="Trebuchet MS"/>
              </a:rPr>
              <a:t>-Cal </a:t>
            </a:r>
          </a:p>
          <a:p>
            <a:pPr>
              <a:spcBef>
                <a:spcPts val="0"/>
              </a:spcBef>
            </a:pPr>
            <a:r>
              <a:rPr lang="en-US" sz="1900" dirty="0">
                <a:solidFill>
                  <a:srgbClr val="000000"/>
                </a:solidFill>
                <a:latin typeface="Trebuchet MS"/>
                <a:cs typeface="Trebuchet MS"/>
              </a:rPr>
              <a:t>Managed Long-Term </a:t>
            </a:r>
          </a:p>
          <a:p>
            <a:pPr>
              <a:spcBef>
                <a:spcPts val="0"/>
              </a:spcBef>
            </a:pPr>
            <a:r>
              <a:rPr lang="en-US" sz="1900" dirty="0">
                <a:solidFill>
                  <a:srgbClr val="000000"/>
                </a:solidFill>
                <a:latin typeface="Trebuchet MS"/>
                <a:cs typeface="Trebuchet MS"/>
              </a:rPr>
              <a:t>Services and </a:t>
            </a:r>
            <a:r>
              <a:rPr lang="en-US" sz="1900" dirty="0" smtClean="0">
                <a:solidFill>
                  <a:srgbClr val="000000"/>
                </a:solidFill>
                <a:latin typeface="Trebuchet MS"/>
                <a:cs typeface="Trebuchet MS"/>
              </a:rPr>
              <a:t>Supports (MLTSS)</a:t>
            </a:r>
            <a:endParaRPr lang="en-US" sz="1900" dirty="0">
              <a:solidFill>
                <a:srgbClr val="000000"/>
              </a:solidFill>
              <a:latin typeface="Trebuchet MS"/>
              <a:cs typeface="Trebuchet MS"/>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pPr/>
              <a:t>8</a:t>
            </a:fld>
            <a:endParaRPr lang="en-US"/>
          </a:p>
        </p:txBody>
      </p:sp>
      <p:sp>
        <p:nvSpPr>
          <p:cNvPr id="8" name="Title 1"/>
          <p:cNvSpPr>
            <a:spLocks noGrp="1"/>
          </p:cNvSpPr>
          <p:nvPr>
            <p:ph type="title"/>
          </p:nvPr>
        </p:nvSpPr>
        <p:spPr>
          <a:xfrm>
            <a:off x="423354" y="244158"/>
            <a:ext cx="8273037" cy="1339850"/>
          </a:xfrm>
        </p:spPr>
        <p:txBody>
          <a:bodyPr>
            <a:normAutofit fontScale="90000"/>
          </a:bodyPr>
          <a:lstStyle/>
          <a:p>
            <a:r>
              <a:rPr lang="en-US" dirty="0" smtClean="0">
                <a:solidFill>
                  <a:srgbClr val="000000"/>
                </a:solidFill>
                <a:latin typeface="Trebuchet MS"/>
                <a:cs typeface="Trebuchet MS"/>
              </a:rPr>
              <a:t>The Coordinated Care Initiative: Two Parts</a:t>
            </a:r>
            <a:endParaRPr lang="en-US" dirty="0">
              <a:solidFill>
                <a:srgbClr val="000000"/>
              </a:solidFill>
            </a:endParaRPr>
          </a:p>
        </p:txBody>
      </p:sp>
      <p:sp>
        <p:nvSpPr>
          <p:cNvPr id="9" name="Content Placeholder 3"/>
          <p:cNvSpPr>
            <a:spLocks noGrp="1"/>
          </p:cNvSpPr>
          <p:nvPr>
            <p:ph sz="half" idx="2"/>
          </p:nvPr>
        </p:nvSpPr>
        <p:spPr>
          <a:xfrm>
            <a:off x="4953000" y="4473647"/>
            <a:ext cx="3566160" cy="2112961"/>
          </a:xfrm>
        </p:spPr>
        <p:txBody>
          <a:bodyPr>
            <a:normAutofit/>
          </a:bodyPr>
          <a:lstStyle/>
          <a:p>
            <a:pPr>
              <a:spcBef>
                <a:spcPts val="1400"/>
              </a:spcBef>
            </a:pPr>
            <a:r>
              <a:rPr lang="en-US" sz="1800" dirty="0" smtClean="0">
                <a:solidFill>
                  <a:srgbClr val="000000"/>
                </a:solidFill>
                <a:latin typeface="Arial"/>
                <a:cs typeface="Arial"/>
              </a:rPr>
              <a:t>Mandatory</a:t>
            </a:r>
          </a:p>
          <a:p>
            <a:pPr>
              <a:spcBef>
                <a:spcPts val="1400"/>
              </a:spcBef>
            </a:pPr>
            <a:r>
              <a:rPr lang="en-US" sz="1800" dirty="0" smtClean="0">
                <a:solidFill>
                  <a:srgbClr val="000000"/>
                </a:solidFill>
                <a:latin typeface="Arial"/>
                <a:cs typeface="Arial"/>
              </a:rPr>
              <a:t>Beneficiaries will now receive </a:t>
            </a:r>
            <a:r>
              <a:rPr lang="en-US" sz="1800" dirty="0" err="1" smtClean="0">
                <a:solidFill>
                  <a:srgbClr val="000000"/>
                </a:solidFill>
                <a:latin typeface="Arial"/>
                <a:cs typeface="Arial"/>
              </a:rPr>
              <a:t>Medi</a:t>
            </a:r>
            <a:r>
              <a:rPr lang="en-US" sz="1800" dirty="0" smtClean="0">
                <a:solidFill>
                  <a:srgbClr val="000000"/>
                </a:solidFill>
                <a:latin typeface="Arial"/>
                <a:cs typeface="Arial"/>
              </a:rPr>
              <a:t>-Cal benefits through a managed care health plan, including LTSS and Medicare wrap-around.</a:t>
            </a:r>
            <a:endParaRPr lang="en-US" sz="1800" dirty="0">
              <a:solidFill>
                <a:srgbClr val="000000"/>
              </a:solidFill>
              <a:latin typeface="Arial"/>
              <a:cs typeface="Arial"/>
            </a:endParaRPr>
          </a:p>
        </p:txBody>
      </p:sp>
      <p:sp>
        <p:nvSpPr>
          <p:cNvPr id="10" name="Content Placeholder 7"/>
          <p:cNvSpPr txBox="1">
            <a:spLocks/>
          </p:cNvSpPr>
          <p:nvPr/>
        </p:nvSpPr>
        <p:spPr>
          <a:xfrm>
            <a:off x="632301" y="2761970"/>
            <a:ext cx="3558699" cy="643191"/>
          </a:xfrm>
          <a:prstGeom prst="rect">
            <a:avLst/>
          </a:prstGeom>
          <a:solidFill>
            <a:schemeClr val="accent4">
              <a:lumMod val="40000"/>
              <a:lumOff val="60000"/>
            </a:schemeClr>
          </a:solidFill>
          <a:ln w="28575" cmpd="sng">
            <a:noFill/>
          </a:ln>
        </p:spPr>
        <p:txBody>
          <a:bodyPr anchor="ctr"/>
          <a:lst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a:lstStyle>
          <a:p>
            <a:pPr marL="0" indent="0" algn="ctr">
              <a:buNone/>
            </a:pPr>
            <a:r>
              <a:rPr lang="en-US" sz="1800" dirty="0" smtClean="0">
                <a:solidFill>
                  <a:srgbClr val="000000"/>
                </a:solidFill>
                <a:latin typeface="Arial"/>
                <a:cs typeface="Arial"/>
              </a:rPr>
              <a:t>Who: </a:t>
            </a:r>
            <a:r>
              <a:rPr lang="en-US" sz="1800" dirty="0">
                <a:solidFill>
                  <a:srgbClr val="000000"/>
                </a:solidFill>
                <a:latin typeface="Arial"/>
                <a:cs typeface="Arial"/>
              </a:rPr>
              <a:t>m</a:t>
            </a:r>
            <a:r>
              <a:rPr lang="en-US" sz="1800" dirty="0" smtClean="0">
                <a:solidFill>
                  <a:srgbClr val="000000"/>
                </a:solidFill>
                <a:latin typeface="Arial"/>
                <a:cs typeface="Arial"/>
              </a:rPr>
              <a:t>any </a:t>
            </a:r>
            <a:r>
              <a:rPr lang="en-US" sz="1800" dirty="0">
                <a:solidFill>
                  <a:srgbClr val="000000"/>
                </a:solidFill>
                <a:latin typeface="Arial"/>
                <a:cs typeface="Arial"/>
              </a:rPr>
              <a:t>f</a:t>
            </a:r>
            <a:r>
              <a:rPr lang="en-US" sz="1800" dirty="0" smtClean="0">
                <a:solidFill>
                  <a:srgbClr val="000000"/>
                </a:solidFill>
                <a:latin typeface="Arial"/>
                <a:cs typeface="Arial"/>
              </a:rPr>
              <a:t>ull </a:t>
            </a:r>
            <a:r>
              <a:rPr lang="en-US" sz="1800" dirty="0">
                <a:solidFill>
                  <a:srgbClr val="000000"/>
                </a:solidFill>
                <a:latin typeface="Arial"/>
                <a:cs typeface="Arial"/>
              </a:rPr>
              <a:t>d</a:t>
            </a:r>
            <a:r>
              <a:rPr lang="en-US" sz="1800" dirty="0" smtClean="0">
                <a:solidFill>
                  <a:srgbClr val="000000"/>
                </a:solidFill>
                <a:latin typeface="Arial"/>
                <a:cs typeface="Arial"/>
              </a:rPr>
              <a:t>ual </a:t>
            </a:r>
            <a:r>
              <a:rPr lang="en-US" sz="1800" dirty="0">
                <a:solidFill>
                  <a:srgbClr val="000000"/>
                </a:solidFill>
                <a:latin typeface="Arial"/>
                <a:cs typeface="Arial"/>
              </a:rPr>
              <a:t>e</a:t>
            </a:r>
            <a:r>
              <a:rPr lang="en-US" sz="1800" dirty="0" smtClean="0">
                <a:solidFill>
                  <a:srgbClr val="000000"/>
                </a:solidFill>
                <a:latin typeface="Arial"/>
                <a:cs typeface="Arial"/>
              </a:rPr>
              <a:t>ligible beneficiaries</a:t>
            </a:r>
          </a:p>
        </p:txBody>
      </p:sp>
      <p:sp>
        <p:nvSpPr>
          <p:cNvPr id="11" name="Content Placeholder 7"/>
          <p:cNvSpPr txBox="1">
            <a:spLocks/>
          </p:cNvSpPr>
          <p:nvPr/>
        </p:nvSpPr>
        <p:spPr>
          <a:xfrm>
            <a:off x="4945539" y="3185353"/>
            <a:ext cx="3750851" cy="1288294"/>
          </a:xfrm>
          <a:prstGeom prst="rect">
            <a:avLst/>
          </a:prstGeom>
          <a:solidFill>
            <a:schemeClr val="accent4">
              <a:lumMod val="40000"/>
              <a:lumOff val="60000"/>
            </a:schemeClr>
          </a:solidFill>
          <a:ln w="28575" cmpd="sng">
            <a:noFill/>
          </a:ln>
        </p:spPr>
        <p:txBody>
          <a:bodyPr anchor="ctr"/>
          <a:lst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a:lstStyle>
          <a:p>
            <a:pPr marL="0" indent="0" algn="ctr">
              <a:buNone/>
            </a:pPr>
            <a:r>
              <a:rPr lang="en-US" sz="1800" dirty="0">
                <a:solidFill>
                  <a:srgbClr val="000000"/>
                </a:solidFill>
                <a:latin typeface="Arial"/>
                <a:cs typeface="Arial"/>
              </a:rPr>
              <a:t>Who: </a:t>
            </a:r>
            <a:r>
              <a:rPr lang="en-US" sz="1800" dirty="0" err="1">
                <a:solidFill>
                  <a:srgbClr val="000000"/>
                </a:solidFill>
                <a:latin typeface="Arial"/>
                <a:cs typeface="Arial"/>
              </a:rPr>
              <a:t>Medi</a:t>
            </a:r>
            <a:r>
              <a:rPr lang="en-US" sz="1800" dirty="0">
                <a:solidFill>
                  <a:srgbClr val="000000"/>
                </a:solidFill>
                <a:latin typeface="Arial"/>
                <a:cs typeface="Arial"/>
              </a:rPr>
              <a:t>-Cal only beneficiaries, full dual </a:t>
            </a:r>
            <a:r>
              <a:rPr lang="en-US" sz="1800" dirty="0" err="1">
                <a:solidFill>
                  <a:srgbClr val="000000"/>
                </a:solidFill>
                <a:latin typeface="Arial"/>
                <a:cs typeface="Arial"/>
              </a:rPr>
              <a:t>eligibles</a:t>
            </a:r>
            <a:r>
              <a:rPr lang="en-US" sz="1800" dirty="0">
                <a:solidFill>
                  <a:srgbClr val="000000"/>
                </a:solidFill>
                <a:latin typeface="Arial"/>
                <a:cs typeface="Arial"/>
              </a:rPr>
              <a:t> who opt out of Cal </a:t>
            </a:r>
            <a:r>
              <a:rPr lang="en-US" sz="1800" dirty="0" err="1" smtClean="0">
                <a:solidFill>
                  <a:srgbClr val="000000"/>
                </a:solidFill>
                <a:latin typeface="Arial"/>
                <a:cs typeface="Arial"/>
              </a:rPr>
              <a:t>MediConnect</a:t>
            </a:r>
            <a:r>
              <a:rPr lang="en-US" sz="1800" dirty="0" smtClean="0">
                <a:solidFill>
                  <a:srgbClr val="000000"/>
                </a:solidFill>
                <a:latin typeface="Arial"/>
                <a:cs typeface="Arial"/>
              </a:rPr>
              <a:t>, other identified groups eligible for </a:t>
            </a:r>
            <a:r>
              <a:rPr lang="en-US" sz="1800" dirty="0" err="1" smtClean="0">
                <a:solidFill>
                  <a:srgbClr val="000000"/>
                </a:solidFill>
                <a:latin typeface="Arial"/>
                <a:cs typeface="Arial"/>
              </a:rPr>
              <a:t>Medi</a:t>
            </a:r>
            <a:r>
              <a:rPr lang="en-US" sz="1800" dirty="0" smtClean="0">
                <a:solidFill>
                  <a:srgbClr val="000000"/>
                </a:solidFill>
                <a:latin typeface="Arial"/>
                <a:cs typeface="Arial"/>
              </a:rPr>
              <a:t>-Cal</a:t>
            </a:r>
            <a:endParaRPr lang="en-US" sz="1800" dirty="0">
              <a:solidFill>
                <a:srgbClr val="000000"/>
              </a:solidFill>
              <a:latin typeface="Arial"/>
              <a:cs typeface="Arial"/>
            </a:endParaRPr>
          </a:p>
        </p:txBody>
      </p:sp>
    </p:spTree>
    <p:extLst>
      <p:ext uri="{BB962C8B-B14F-4D97-AF65-F5344CB8AC3E}">
        <p14:creationId xmlns:p14="http://schemas.microsoft.com/office/powerpoint/2010/main" val="2139142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79400" y="258909"/>
            <a:ext cx="3556000" cy="1334941"/>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pPr/>
              <a:t>9</a:t>
            </a:fld>
            <a:endParaRPr lang="en-US"/>
          </a:p>
        </p:txBody>
      </p:sp>
      <p:sp>
        <p:nvSpPr>
          <p:cNvPr id="7" name="Text Placeholder 6"/>
          <p:cNvSpPr txBox="1">
            <a:spLocks/>
          </p:cNvSpPr>
          <p:nvPr/>
        </p:nvSpPr>
        <p:spPr>
          <a:xfrm>
            <a:off x="234262" y="572613"/>
            <a:ext cx="3723566" cy="832503"/>
          </a:xfrm>
          <a:prstGeom prst="rect">
            <a:avLst/>
          </a:prstGeom>
        </p:spPr>
        <p:txBody>
          <a:bodyPr/>
          <a:lst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a:lstStyle>
          <a:p>
            <a:pPr marL="0" indent="0">
              <a:buNone/>
            </a:pPr>
            <a:r>
              <a:rPr lang="en-US" sz="3600" dirty="0" smtClean="0">
                <a:solidFill>
                  <a:srgbClr val="000000"/>
                </a:solidFill>
                <a:latin typeface="Trebuchet MS"/>
                <a:cs typeface="Trebuchet MS"/>
              </a:rPr>
              <a:t>Cal </a:t>
            </a:r>
            <a:r>
              <a:rPr lang="en-US" sz="3600" dirty="0" err="1" smtClean="0">
                <a:solidFill>
                  <a:srgbClr val="000000"/>
                </a:solidFill>
                <a:latin typeface="Trebuchet MS"/>
                <a:cs typeface="Trebuchet MS"/>
              </a:rPr>
              <a:t>MediConnect</a:t>
            </a:r>
            <a:endParaRPr lang="en-US" sz="3600" dirty="0">
              <a:solidFill>
                <a:srgbClr val="000000"/>
              </a:solidFill>
              <a:latin typeface="Trebuchet MS"/>
              <a:cs typeface="Trebuchet MS"/>
            </a:endParaRPr>
          </a:p>
        </p:txBody>
      </p:sp>
      <p:sp>
        <p:nvSpPr>
          <p:cNvPr id="9" name="Content Placeholder 7"/>
          <p:cNvSpPr txBox="1">
            <a:spLocks/>
          </p:cNvSpPr>
          <p:nvPr/>
        </p:nvSpPr>
        <p:spPr>
          <a:xfrm>
            <a:off x="617821" y="1960309"/>
            <a:ext cx="2883809" cy="1501308"/>
          </a:xfrm>
          <a:prstGeom prst="rect">
            <a:avLst/>
          </a:prstGeom>
        </p:spPr>
        <p:txBody>
          <a:bodyPr anchor="ctr"/>
          <a:lst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a:lstStyle>
          <a:p>
            <a:r>
              <a:rPr lang="en-US" dirty="0" smtClean="0">
                <a:solidFill>
                  <a:srgbClr val="000000"/>
                </a:solidFill>
                <a:latin typeface="Arial"/>
                <a:cs typeface="Arial"/>
              </a:rPr>
              <a:t>Who: </a:t>
            </a:r>
            <a:r>
              <a:rPr lang="en-US" dirty="0" err="1" smtClean="0">
                <a:solidFill>
                  <a:srgbClr val="000000"/>
                </a:solidFill>
                <a:latin typeface="Arial"/>
                <a:cs typeface="Arial"/>
              </a:rPr>
              <a:t>Medi-Medi</a:t>
            </a:r>
            <a:r>
              <a:rPr lang="en-US" dirty="0" smtClean="0">
                <a:solidFill>
                  <a:srgbClr val="000000"/>
                </a:solidFill>
                <a:latin typeface="Arial"/>
                <a:cs typeface="Arial"/>
              </a:rPr>
              <a:t> beneficiaries</a:t>
            </a:r>
          </a:p>
          <a:p>
            <a:r>
              <a:rPr lang="en-US" dirty="0" smtClean="0">
                <a:solidFill>
                  <a:srgbClr val="000000"/>
                </a:solidFill>
                <a:latin typeface="Arial"/>
                <a:cs typeface="Arial"/>
              </a:rPr>
              <a:t>Optional </a:t>
            </a:r>
            <a:endParaRPr lang="en-US" dirty="0">
              <a:solidFill>
                <a:srgbClr val="000000"/>
              </a:solidFill>
              <a:latin typeface="Arial"/>
              <a:cs typeface="Arial"/>
            </a:endParaRPr>
          </a:p>
        </p:txBody>
      </p:sp>
      <p:sp>
        <p:nvSpPr>
          <p:cNvPr id="10" name="TextBox 6"/>
          <p:cNvSpPr txBox="1">
            <a:spLocks noChangeArrowheads="1"/>
          </p:cNvSpPr>
          <p:nvPr/>
        </p:nvSpPr>
        <p:spPr bwMode="auto">
          <a:xfrm>
            <a:off x="3957829" y="920955"/>
            <a:ext cx="4847106" cy="4826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eaLnBrk="0" hangingPunct="0">
              <a:defRPr sz="2400">
                <a:solidFill>
                  <a:schemeClr val="tx1"/>
                </a:solidFill>
                <a:latin typeface="Georgia" charset="0"/>
                <a:ea typeface="MS PGothic" charset="0"/>
                <a:cs typeface="MS PGothic" charset="0"/>
              </a:defRPr>
            </a:lvl1pPr>
            <a:lvl2pPr marL="742950" indent="-285750" eaLnBrk="0" hangingPunct="0">
              <a:defRPr sz="2400">
                <a:solidFill>
                  <a:schemeClr val="tx1"/>
                </a:solidFill>
                <a:latin typeface="Georgia" charset="0"/>
                <a:ea typeface="MS PGothic" charset="0"/>
                <a:cs typeface="MS PGothic" charset="0"/>
              </a:defRPr>
            </a:lvl2pPr>
            <a:lvl3pPr marL="1143000" indent="-228600" eaLnBrk="0" hangingPunct="0">
              <a:defRPr sz="2400">
                <a:solidFill>
                  <a:schemeClr val="tx1"/>
                </a:solidFill>
                <a:latin typeface="Georgia" charset="0"/>
                <a:ea typeface="MS PGothic" charset="0"/>
                <a:cs typeface="MS PGothic" charset="0"/>
              </a:defRPr>
            </a:lvl3pPr>
            <a:lvl4pPr marL="1600200" indent="-228600" eaLnBrk="0" hangingPunct="0">
              <a:defRPr sz="2400">
                <a:solidFill>
                  <a:schemeClr val="tx1"/>
                </a:solidFill>
                <a:latin typeface="Georgia" charset="0"/>
                <a:ea typeface="MS PGothic" charset="0"/>
                <a:cs typeface="MS PGothic" charset="0"/>
              </a:defRPr>
            </a:lvl4pPr>
            <a:lvl5pPr marL="2057400" indent="-228600" eaLnBrk="0" hangingPunct="0">
              <a:defRPr sz="2400">
                <a:solidFill>
                  <a:schemeClr val="tx1"/>
                </a:solidFill>
                <a:latin typeface="Georgia"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Georgia"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Georgia"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Georgia"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Georgia" charset="0"/>
                <a:ea typeface="MS PGothic" charset="0"/>
                <a:cs typeface="MS PGothic" charset="0"/>
              </a:defRPr>
            </a:lvl9pPr>
          </a:lstStyle>
          <a:p>
            <a:pPr marL="279400" indent="-214313" eaLnBrk="1" hangingPunct="1">
              <a:lnSpc>
                <a:spcPct val="110000"/>
              </a:lnSpc>
              <a:buFont typeface="Arial"/>
              <a:buChar char="•"/>
            </a:pPr>
            <a:r>
              <a:rPr lang="en-US" sz="2000" dirty="0" smtClean="0">
                <a:solidFill>
                  <a:srgbClr val="000000"/>
                </a:solidFill>
                <a:latin typeface="Arial"/>
                <a:cs typeface="Arial"/>
              </a:rPr>
              <a:t>All of the Original Medicare and </a:t>
            </a:r>
            <a:r>
              <a:rPr lang="en-US" sz="2000" dirty="0" err="1" smtClean="0">
                <a:solidFill>
                  <a:srgbClr val="000000"/>
                </a:solidFill>
                <a:latin typeface="Arial"/>
                <a:cs typeface="Arial"/>
              </a:rPr>
              <a:t>Medi</a:t>
            </a:r>
            <a:r>
              <a:rPr lang="en-US" sz="2000" dirty="0" smtClean="0">
                <a:solidFill>
                  <a:srgbClr val="000000"/>
                </a:solidFill>
                <a:latin typeface="Arial"/>
                <a:cs typeface="Arial"/>
              </a:rPr>
              <a:t>-Cal services beneficiaries currently receive combined into one health plan</a:t>
            </a:r>
          </a:p>
          <a:p>
            <a:pPr marL="279400" indent="-214313" eaLnBrk="1" hangingPunct="1">
              <a:lnSpc>
                <a:spcPct val="110000"/>
              </a:lnSpc>
            </a:pPr>
            <a:endParaRPr lang="en-US" sz="2000" dirty="0" smtClean="0">
              <a:solidFill>
                <a:srgbClr val="000000"/>
              </a:solidFill>
              <a:latin typeface="Arial"/>
              <a:cs typeface="Arial"/>
            </a:endParaRPr>
          </a:p>
          <a:p>
            <a:pPr marL="279400" indent="-214313" eaLnBrk="1" hangingPunct="1">
              <a:lnSpc>
                <a:spcPct val="110000"/>
              </a:lnSpc>
              <a:buFont typeface="Arial"/>
              <a:buChar char="•"/>
            </a:pPr>
            <a:r>
              <a:rPr lang="en-US" sz="2000" dirty="0" smtClean="0">
                <a:solidFill>
                  <a:srgbClr val="000000"/>
                </a:solidFill>
                <a:latin typeface="Arial"/>
                <a:cs typeface="Arial"/>
              </a:rPr>
              <a:t>One number to call for all your needs</a:t>
            </a:r>
          </a:p>
          <a:p>
            <a:pPr marL="279400" indent="-214313" eaLnBrk="1" hangingPunct="1">
              <a:lnSpc>
                <a:spcPct val="110000"/>
              </a:lnSpc>
              <a:buFont typeface="Arial"/>
              <a:buChar char="•"/>
            </a:pPr>
            <a:endParaRPr lang="en-US" sz="2000" dirty="0" smtClean="0">
              <a:solidFill>
                <a:srgbClr val="000000"/>
              </a:solidFill>
              <a:latin typeface="Arial"/>
              <a:cs typeface="Arial"/>
            </a:endParaRPr>
          </a:p>
          <a:p>
            <a:pPr marL="279400" indent="-214313" eaLnBrk="1" hangingPunct="1">
              <a:lnSpc>
                <a:spcPct val="110000"/>
              </a:lnSpc>
              <a:buFont typeface="Arial"/>
              <a:buChar char="•"/>
            </a:pPr>
            <a:r>
              <a:rPr lang="en-US" sz="2000" dirty="0" smtClean="0">
                <a:solidFill>
                  <a:srgbClr val="000000"/>
                </a:solidFill>
                <a:latin typeface="Arial"/>
                <a:cs typeface="Arial"/>
              </a:rPr>
              <a:t>Additional vision and transportation benefit</a:t>
            </a:r>
          </a:p>
          <a:p>
            <a:pPr marL="279400" indent="-214313" eaLnBrk="1" hangingPunct="1">
              <a:lnSpc>
                <a:spcPct val="110000"/>
              </a:lnSpc>
              <a:buFont typeface="Arial"/>
              <a:buChar char="•"/>
            </a:pPr>
            <a:endParaRPr lang="en-US" sz="2000" dirty="0" smtClean="0">
              <a:solidFill>
                <a:srgbClr val="000000"/>
              </a:solidFill>
              <a:latin typeface="Arial"/>
              <a:cs typeface="Arial"/>
            </a:endParaRPr>
          </a:p>
          <a:p>
            <a:pPr marL="279400" indent="-214313" eaLnBrk="1" hangingPunct="1">
              <a:lnSpc>
                <a:spcPct val="110000"/>
              </a:lnSpc>
              <a:buFont typeface="Arial"/>
              <a:buChar char="•"/>
            </a:pPr>
            <a:r>
              <a:rPr lang="en-US" sz="2000" dirty="0" smtClean="0">
                <a:solidFill>
                  <a:srgbClr val="000000"/>
                </a:solidFill>
                <a:latin typeface="Arial"/>
                <a:cs typeface="Arial"/>
              </a:rPr>
              <a:t>Access </a:t>
            </a:r>
            <a:r>
              <a:rPr lang="en-US" sz="2000" dirty="0">
                <a:solidFill>
                  <a:srgbClr val="000000"/>
                </a:solidFill>
                <a:latin typeface="Arial"/>
                <a:cs typeface="Arial"/>
              </a:rPr>
              <a:t>to I</a:t>
            </a:r>
            <a:r>
              <a:rPr lang="en-US" sz="2000" dirty="0" smtClean="0">
                <a:solidFill>
                  <a:srgbClr val="000000"/>
                </a:solidFill>
                <a:latin typeface="Arial"/>
                <a:cs typeface="Arial"/>
              </a:rPr>
              <a:t>nterdisciplinary </a:t>
            </a:r>
            <a:r>
              <a:rPr lang="en-US" sz="2000" dirty="0">
                <a:solidFill>
                  <a:srgbClr val="000000"/>
                </a:solidFill>
                <a:latin typeface="Arial"/>
                <a:cs typeface="Arial"/>
              </a:rPr>
              <a:t>C</a:t>
            </a:r>
            <a:r>
              <a:rPr lang="en-US" sz="2000" dirty="0" smtClean="0">
                <a:solidFill>
                  <a:srgbClr val="000000"/>
                </a:solidFill>
                <a:latin typeface="Arial"/>
                <a:cs typeface="Arial"/>
              </a:rPr>
              <a:t>are </a:t>
            </a:r>
            <a:r>
              <a:rPr lang="en-US" sz="2000" dirty="0">
                <a:solidFill>
                  <a:srgbClr val="000000"/>
                </a:solidFill>
                <a:latin typeface="Arial"/>
                <a:cs typeface="Arial"/>
              </a:rPr>
              <a:t>T</a:t>
            </a:r>
            <a:r>
              <a:rPr lang="en-US" sz="2000" dirty="0" smtClean="0">
                <a:solidFill>
                  <a:srgbClr val="000000"/>
                </a:solidFill>
                <a:latin typeface="Arial"/>
                <a:cs typeface="Arial"/>
              </a:rPr>
              <a:t>eam</a:t>
            </a:r>
            <a:endParaRPr lang="en-US" sz="2000" dirty="0">
              <a:solidFill>
                <a:srgbClr val="000000"/>
              </a:solidFill>
              <a:latin typeface="Arial"/>
              <a:cs typeface="Arial"/>
            </a:endParaRPr>
          </a:p>
          <a:p>
            <a:pPr marL="279400" indent="-214313" eaLnBrk="1" hangingPunct="1">
              <a:lnSpc>
                <a:spcPct val="110000"/>
              </a:lnSpc>
              <a:buFont typeface="Arial"/>
              <a:buChar char="•"/>
            </a:pPr>
            <a:endParaRPr lang="en-US" sz="2000" dirty="0" smtClean="0">
              <a:solidFill>
                <a:srgbClr val="000000"/>
              </a:solidFill>
              <a:latin typeface="Arial"/>
              <a:cs typeface="Arial"/>
            </a:endParaRPr>
          </a:p>
          <a:p>
            <a:pPr marL="279400" indent="-214313" eaLnBrk="1" hangingPunct="1">
              <a:lnSpc>
                <a:spcPct val="110000"/>
              </a:lnSpc>
              <a:buFont typeface="Arial"/>
              <a:buChar char="•"/>
            </a:pPr>
            <a:r>
              <a:rPr lang="en-US" sz="2000" dirty="0" smtClean="0">
                <a:solidFill>
                  <a:srgbClr val="000000"/>
                </a:solidFill>
                <a:latin typeface="Arial"/>
                <a:cs typeface="Arial"/>
              </a:rPr>
              <a:t>Access </a:t>
            </a:r>
            <a:r>
              <a:rPr lang="en-US" sz="2000" dirty="0">
                <a:solidFill>
                  <a:srgbClr val="000000"/>
                </a:solidFill>
                <a:latin typeface="Arial"/>
                <a:cs typeface="Arial"/>
              </a:rPr>
              <a:t>to care manager </a:t>
            </a:r>
          </a:p>
          <a:p>
            <a:pPr marL="279400" indent="-214313" eaLnBrk="1" hangingPunct="1">
              <a:lnSpc>
                <a:spcPct val="110000"/>
              </a:lnSpc>
              <a:buFont typeface="Arial"/>
              <a:buChar char="•"/>
            </a:pPr>
            <a:endParaRPr lang="en-US" sz="2000" dirty="0" smtClean="0">
              <a:solidFill>
                <a:srgbClr val="000000"/>
              </a:solidFill>
              <a:latin typeface="Arial"/>
              <a:cs typeface="Arial"/>
            </a:endParaRPr>
          </a:p>
          <a:p>
            <a:pPr marL="279400" indent="-214313" eaLnBrk="1" hangingPunct="1">
              <a:lnSpc>
                <a:spcPct val="110000"/>
              </a:lnSpc>
              <a:buFont typeface="Arial"/>
              <a:buChar char="•"/>
            </a:pPr>
            <a:r>
              <a:rPr lang="en-US" sz="2000" dirty="0" smtClean="0">
                <a:solidFill>
                  <a:srgbClr val="000000"/>
                </a:solidFill>
                <a:latin typeface="Arial"/>
                <a:cs typeface="Arial"/>
              </a:rPr>
              <a:t>Coordinated care</a:t>
            </a:r>
          </a:p>
        </p:txBody>
      </p:sp>
    </p:spTree>
    <p:extLst>
      <p:ext uri="{BB962C8B-B14F-4D97-AF65-F5344CB8AC3E}">
        <p14:creationId xmlns:p14="http://schemas.microsoft.com/office/powerpoint/2010/main" val="4189317854"/>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ustom 7">
      <a:dk1>
        <a:sysClr val="windowText" lastClr="000000"/>
      </a:dk1>
      <a:lt1>
        <a:sysClr val="window" lastClr="FFFFFF"/>
      </a:lt1>
      <a:dk2>
        <a:srgbClr val="000080"/>
      </a:dk2>
      <a:lt2>
        <a:srgbClr val="7089CF"/>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13142</TotalTime>
  <Words>3318</Words>
  <Application>Microsoft Office PowerPoint</Application>
  <PresentationFormat>On-screen Show (4:3)</PresentationFormat>
  <Paragraphs>335</Paragraphs>
  <Slides>35</Slides>
  <Notes>35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MS PGothic</vt:lpstr>
      <vt:lpstr>Arial</vt:lpstr>
      <vt:lpstr>Brush Script MT</vt:lpstr>
      <vt:lpstr>Calibri</vt:lpstr>
      <vt:lpstr>Calisto MT</vt:lpstr>
      <vt:lpstr>Georgia</vt:lpstr>
      <vt:lpstr>Trebuchet MS</vt:lpstr>
      <vt:lpstr>Capital</vt:lpstr>
      <vt:lpstr>California’s Coordinated Care Initiative</vt:lpstr>
      <vt:lpstr>Roadmap</vt:lpstr>
      <vt:lpstr>Medicare and Medi-Cal Today</vt:lpstr>
      <vt:lpstr>PowerPoint Presentation</vt:lpstr>
      <vt:lpstr>The Necessity of Coordinated Care</vt:lpstr>
      <vt:lpstr>Person Centered Care</vt:lpstr>
      <vt:lpstr>The Coordinated Care Initiative</vt:lpstr>
      <vt:lpstr>The Coordinated Care Initiative: Two Parts</vt:lpstr>
      <vt:lpstr>PowerPoint Presentation</vt:lpstr>
      <vt:lpstr>PowerPoint Presentation</vt:lpstr>
      <vt:lpstr>PowerPoint Presentation</vt:lpstr>
      <vt:lpstr>Value of Cal MediConnect</vt:lpstr>
      <vt:lpstr>Care Coordination</vt:lpstr>
      <vt:lpstr>Health Risk Assessments</vt:lpstr>
      <vt:lpstr>Interdisciplinary Care Teams</vt:lpstr>
      <vt:lpstr>Interdisciplinary Care Teams</vt:lpstr>
      <vt:lpstr>Individualized Care Plans</vt:lpstr>
      <vt:lpstr>Plan Care Coordinator</vt:lpstr>
      <vt:lpstr>Care Coordination: Example</vt:lpstr>
      <vt:lpstr>Administrative Simplification</vt:lpstr>
      <vt:lpstr>Participating in Cal MediConnect</vt:lpstr>
      <vt:lpstr>How will I get paid if my patients join Cal MediConnect?</vt:lpstr>
      <vt:lpstr>How will I get paid if my patients are in FFS Medicare and MLTSS?</vt:lpstr>
      <vt:lpstr>How will I get paid as an LTSS provider?</vt:lpstr>
      <vt:lpstr>Contracting With Plans</vt:lpstr>
      <vt:lpstr>Cal MediConnect Plan Options</vt:lpstr>
      <vt:lpstr>Continuity of Care for Physicians</vt:lpstr>
      <vt:lpstr>Continuity of Care, Cont’d</vt:lpstr>
      <vt:lpstr>Continuity of Care for  LTSS Providers</vt:lpstr>
      <vt:lpstr>Consumer Protections</vt:lpstr>
      <vt:lpstr>Consumer Protections:  Plan Readiness</vt:lpstr>
      <vt:lpstr>Consumer Protections:  Who To Call for Beneficiaries</vt:lpstr>
      <vt:lpstr>How can I advise my patients?</vt:lpstr>
      <vt:lpstr>Summary – CCI &amp; Providers</vt:lpstr>
      <vt:lpstr>Questions or Comments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California’s Coordinated Care Initiative</dc:title>
  <dc:creator>Emma Daugherty</dc:creator>
  <cp:lastModifiedBy>Alex Strack</cp:lastModifiedBy>
  <cp:revision>170</cp:revision>
  <cp:lastPrinted>2014-02-12T03:56:29Z</cp:lastPrinted>
  <dcterms:created xsi:type="dcterms:W3CDTF">2013-08-01T17:22:04Z</dcterms:created>
  <dcterms:modified xsi:type="dcterms:W3CDTF">2014-11-26T20:00:01Z</dcterms:modified>
</cp:coreProperties>
</file>